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 id="2147483708" r:id="rId2"/>
  </p:sldMasterIdLst>
  <p:notesMasterIdLst>
    <p:notesMasterId r:id="rId28"/>
  </p:notesMasterIdLst>
  <p:handoutMasterIdLst>
    <p:handoutMasterId r:id="rId29"/>
  </p:handoutMasterIdLst>
  <p:sldIdLst>
    <p:sldId id="695" r:id="rId3"/>
    <p:sldId id="748" r:id="rId4"/>
    <p:sldId id="744" r:id="rId5"/>
    <p:sldId id="738" r:id="rId6"/>
    <p:sldId id="733" r:id="rId7"/>
    <p:sldId id="734" r:id="rId8"/>
    <p:sldId id="735" r:id="rId9"/>
    <p:sldId id="736" r:id="rId10"/>
    <p:sldId id="669" r:id="rId11"/>
    <p:sldId id="728" r:id="rId12"/>
    <p:sldId id="750" r:id="rId13"/>
    <p:sldId id="729" r:id="rId14"/>
    <p:sldId id="746" r:id="rId15"/>
    <p:sldId id="745" r:id="rId16"/>
    <p:sldId id="741" r:id="rId17"/>
    <p:sldId id="712" r:id="rId18"/>
    <p:sldId id="731" r:id="rId19"/>
    <p:sldId id="732" r:id="rId20"/>
    <p:sldId id="715" r:id="rId21"/>
    <p:sldId id="742" r:id="rId22"/>
    <p:sldId id="747" r:id="rId23"/>
    <p:sldId id="709" r:id="rId24"/>
    <p:sldId id="743" r:id="rId25"/>
    <p:sldId id="711" r:id="rId26"/>
    <p:sldId id="749" r:id="rId27"/>
  </p:sldIdLst>
  <p:sldSz cx="9906000" cy="6858000" type="A4"/>
  <p:notesSz cx="7010400" cy="9296400"/>
  <p:custDataLst>
    <p:tags r:id="rId30"/>
  </p:custDataLst>
  <p:defaultTextStyle>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20" userDrawn="1">
          <p15:clr>
            <a:srgbClr val="A4A3A4"/>
          </p15:clr>
        </p15:guide>
        <p15:guide id="2" pos="3129">
          <p15:clr>
            <a:srgbClr val="A4A3A4"/>
          </p15:clr>
        </p15:guide>
        <p15:guide id="3" orient="horz" pos="3768">
          <p15:clr>
            <a:srgbClr val="A4A3A4"/>
          </p15:clr>
        </p15:guide>
        <p15:guide id="4" orient="horz" pos="3816" userDrawn="1">
          <p15:clr>
            <a:srgbClr val="A4A3A4"/>
          </p15:clr>
        </p15:guide>
        <p15:guide id="5" pos="304">
          <p15:clr>
            <a:srgbClr val="A4A3A4"/>
          </p15:clr>
        </p15:guide>
        <p15:guide id="6" pos="706">
          <p15:clr>
            <a:srgbClr val="A4A3A4"/>
          </p15:clr>
        </p15:guide>
        <p15:guide id="7" pos="6168" userDrawn="1">
          <p15:clr>
            <a:srgbClr val="A4A3A4"/>
          </p15:clr>
        </p15:guide>
        <p15:guide id="8" pos="5400" userDrawn="1">
          <p15:clr>
            <a:srgbClr val="A4A3A4"/>
          </p15:clr>
        </p15:guide>
        <p15:guide id="9" pos="554">
          <p15:clr>
            <a:srgbClr val="A4A3A4"/>
          </p15:clr>
        </p15:guide>
        <p15:guide id="10" orient="horz" pos="3312" userDrawn="1">
          <p15:clr>
            <a:srgbClr val="A4A3A4"/>
          </p15:clr>
        </p15:guide>
        <p15:guide id="11" orient="horz" pos="1416" userDrawn="1">
          <p15:clr>
            <a:srgbClr val="A4A3A4"/>
          </p15:clr>
        </p15:guide>
        <p15:guide id="12" pos="5972">
          <p15:clr>
            <a:srgbClr val="A4A3A4"/>
          </p15:clr>
        </p15:guide>
        <p15:guide id="13" pos="916">
          <p15:clr>
            <a:srgbClr val="A4A3A4"/>
          </p15:clr>
        </p15:guide>
        <p15:guide id="14" pos="5419">
          <p15:clr>
            <a:srgbClr val="A4A3A4"/>
          </p15:clr>
        </p15:guide>
        <p15:guide id="15" pos="362">
          <p15:clr>
            <a:srgbClr val="A4A3A4"/>
          </p15:clr>
        </p15:guide>
        <p15:guide id="16" pos="1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D9D9D9"/>
    <a:srgbClr val="0066FF"/>
    <a:srgbClr val="99FF33"/>
    <a:srgbClr val="E8E8E8"/>
    <a:srgbClr val="CCFF66"/>
    <a:srgbClr val="CCFF9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434" autoAdjust="0"/>
  </p:normalViewPr>
  <p:slideViewPr>
    <p:cSldViewPr snapToGrid="0" snapToObjects="1">
      <p:cViewPr>
        <p:scale>
          <a:sx n="100" d="100"/>
          <a:sy n="100" d="100"/>
        </p:scale>
        <p:origin x="570" y="42"/>
      </p:cViewPr>
      <p:guideLst>
        <p:guide orient="horz" pos="720"/>
        <p:guide pos="3129"/>
        <p:guide orient="horz" pos="3768"/>
        <p:guide orient="horz" pos="3816"/>
        <p:guide pos="304"/>
        <p:guide pos="706"/>
        <p:guide pos="6168"/>
        <p:guide pos="5400"/>
        <p:guide pos="554"/>
        <p:guide orient="horz" pos="3312"/>
        <p:guide orient="horz" pos="1416"/>
        <p:guide pos="5972"/>
        <p:guide pos="916"/>
        <p:guide pos="5419"/>
        <p:guide pos="362"/>
        <p:guide pos="100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mn-lt"/>
                <a:ea typeface="+mn-ea"/>
                <a:cs typeface="+mn-cs"/>
              </a:defRPr>
            </a:pPr>
            <a:r>
              <a:rPr lang="en-US" sz="1600" b="1" dirty="0">
                <a:solidFill>
                  <a:schemeClr val="tx1">
                    <a:lumMod val="95000"/>
                    <a:lumOff val="5000"/>
                  </a:schemeClr>
                </a:solidFill>
              </a:rPr>
              <a:t>Total</a:t>
            </a:r>
            <a:r>
              <a:rPr lang="en-US" sz="1600" b="1" baseline="0" dirty="0">
                <a:solidFill>
                  <a:schemeClr val="tx1">
                    <a:lumMod val="95000"/>
                    <a:lumOff val="5000"/>
                  </a:schemeClr>
                </a:solidFill>
              </a:rPr>
              <a:t> number of </a:t>
            </a:r>
            <a:r>
              <a:rPr lang="en-US" sz="1600" b="1" dirty="0">
                <a:solidFill>
                  <a:schemeClr val="tx1">
                    <a:lumMod val="95000"/>
                    <a:lumOff val="5000"/>
                  </a:schemeClr>
                </a:solidFill>
              </a:rPr>
              <a:t>launches in top-9 cities</a:t>
            </a:r>
            <a:r>
              <a:rPr lang="en-US" sz="1600" b="1" baseline="30000" dirty="0">
                <a:solidFill>
                  <a:schemeClr val="tx1">
                    <a:lumMod val="95000"/>
                    <a:lumOff val="5000"/>
                  </a:schemeClr>
                </a:solidFill>
              </a:rPr>
              <a:t>*</a:t>
            </a:r>
          </a:p>
        </c:rich>
      </c:tx>
      <c:layout>
        <c:manualLayout>
          <c:xMode val="edge"/>
          <c:yMode val="edge"/>
          <c:x val="0.35475499859065701"/>
          <c:y val="0"/>
        </c:manualLayout>
      </c:layout>
      <c:overlay val="0"/>
      <c:spPr>
        <a:noFill/>
        <a:ln>
          <a:noFill/>
        </a:ln>
        <a:effectLst/>
      </c:spPr>
    </c:title>
    <c:autoTitleDeleted val="0"/>
    <c:plotArea>
      <c:layout>
        <c:manualLayout>
          <c:layoutTarget val="inner"/>
          <c:xMode val="edge"/>
          <c:yMode val="edge"/>
          <c:x val="0.10398566795950299"/>
          <c:y val="0.102386542591267"/>
          <c:w val="0.82804832860741795"/>
          <c:h val="0.72640126802331495"/>
        </c:manualLayout>
      </c:layout>
      <c:barChart>
        <c:barDir val="col"/>
        <c:grouping val="clustered"/>
        <c:varyColors val="0"/>
        <c:ser>
          <c:idx val="0"/>
          <c:order val="0"/>
          <c:tx>
            <c:strRef>
              <c:f>Sheet1!$B$1</c:f>
              <c:strCache>
                <c:ptCount val="1"/>
                <c:pt idx="0">
                  <c:v>Launches</c:v>
                </c:pt>
              </c:strCache>
            </c:strRef>
          </c:tx>
          <c:spPr>
            <a:solidFill>
              <a:schemeClr val="accent1"/>
            </a:solidFill>
            <a:ln>
              <a:noFill/>
            </a:ln>
            <a:effectLst/>
          </c:spPr>
          <c:invertIfNegative val="0"/>
          <c:dLbls>
            <c:dLbl>
              <c:idx val="2"/>
              <c:layout>
                <c:manualLayout>
                  <c:x val="4.2955326460481398E-3"/>
                  <c:y val="-3.12753958677075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C1-4812-AD4F-AEF7379407B9}"/>
                </c:ext>
              </c:extLst>
            </c:dLbl>
            <c:dLbl>
              <c:idx val="3"/>
              <c:layout>
                <c:manualLayout>
                  <c:x val="0"/>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0-4E83-A44E-F321D7FC3E59}"/>
                </c:ext>
              </c:extLst>
            </c:dLbl>
            <c:dLbl>
              <c:idx val="4"/>
              <c:layout>
                <c:manualLayout>
                  <c:x val="-2.8636884306987402E-3"/>
                  <c:y val="1.7059306836931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B4-48F9-970F-0AA5F2DCEA67}"/>
                </c:ext>
              </c:extLst>
            </c:dLbl>
            <c:dLbl>
              <c:idx val="6"/>
              <c:layout>
                <c:manualLayout>
                  <c:x val="2.8636884306987402E-3"/>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80-4E83-A44E-F321D7FC3E59}"/>
                </c:ext>
              </c:extLst>
            </c:dLbl>
            <c:dLbl>
              <c:idx val="7"/>
              <c:layout>
                <c:manualLayout>
                  <c:x val="0"/>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0-4E83-A44E-F321D7FC3E59}"/>
                </c:ext>
              </c:extLst>
            </c:dLbl>
            <c:dLbl>
              <c:idx val="8"/>
              <c:layout>
                <c:manualLayout>
                  <c:x val="2.8636884306986301E-3"/>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B4-48F9-970F-0AA5F2DCEA67}"/>
                </c:ext>
              </c:extLst>
            </c:dLbl>
            <c:dLbl>
              <c:idx val="10"/>
              <c:layout>
                <c:manualLayout>
                  <c:x val="-1.4318442153493701E-3"/>
                  <c:y val="1.1372871224620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B4-48F9-970F-0AA5F2DCEA67}"/>
                </c:ext>
              </c:extLst>
            </c:dLbl>
            <c:dLbl>
              <c:idx val="11"/>
              <c:layout>
                <c:manualLayout>
                  <c:x val="1.14547537227949E-2"/>
                  <c:y val="1.1372871224620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B4-48F9-970F-0AA5F2DCEA67}"/>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Sheet1!$B$2:$B$14</c:f>
              <c:numCache>
                <c:formatCode>#,##0</c:formatCode>
                <c:ptCount val="13"/>
                <c:pt idx="0">
                  <c:v>75357</c:v>
                </c:pt>
                <c:pt idx="1">
                  <c:v>79343</c:v>
                </c:pt>
                <c:pt idx="2">
                  <c:v>73433</c:v>
                </c:pt>
                <c:pt idx="3">
                  <c:v>50594</c:v>
                </c:pt>
                <c:pt idx="4">
                  <c:v>36774</c:v>
                </c:pt>
                <c:pt idx="5">
                  <c:v>42269</c:v>
                </c:pt>
                <c:pt idx="6">
                  <c:v>36275</c:v>
                </c:pt>
                <c:pt idx="7">
                  <c:v>41313</c:v>
                </c:pt>
                <c:pt idx="8">
                  <c:v>47032</c:v>
                </c:pt>
                <c:pt idx="9">
                  <c:v>43253</c:v>
                </c:pt>
                <c:pt idx="10">
                  <c:v>51521</c:v>
                </c:pt>
                <c:pt idx="11">
                  <c:v>29606</c:v>
                </c:pt>
                <c:pt idx="12">
                  <c:v>22115</c:v>
                </c:pt>
              </c:numCache>
            </c:numRef>
          </c:val>
          <c:extLst>
            <c:ext xmlns:c16="http://schemas.microsoft.com/office/drawing/2014/chart" uri="{C3380CC4-5D6E-409C-BE32-E72D297353CC}">
              <c16:uniqueId val="{00000003-4C80-4E83-A44E-F321D7FC3E59}"/>
            </c:ext>
          </c:extLst>
        </c:ser>
        <c:dLbls>
          <c:dLblPos val="outEnd"/>
          <c:showLegendKey val="0"/>
          <c:showVal val="1"/>
          <c:showCatName val="0"/>
          <c:showSerName val="0"/>
          <c:showPercent val="0"/>
          <c:showBubbleSize val="0"/>
        </c:dLbls>
        <c:gapWidth val="100"/>
        <c:overlap val="-24"/>
        <c:axId val="-347606880"/>
        <c:axId val="-386225680"/>
      </c:barChart>
      <c:dateAx>
        <c:axId val="-347606880"/>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386225680"/>
        <c:crosses val="autoZero"/>
        <c:auto val="0"/>
        <c:lblOffset val="100"/>
        <c:baseTimeUnit val="months"/>
      </c:dateAx>
      <c:valAx>
        <c:axId val="-386225680"/>
        <c:scaling>
          <c:orientation val="minMax"/>
          <c:min val="0"/>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3476068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mn-lt"/>
                <a:ea typeface="+mn-ea"/>
                <a:cs typeface="+mn-cs"/>
              </a:defRPr>
            </a:pPr>
            <a:r>
              <a:rPr lang="en-US" sz="1600" b="1" dirty="0">
                <a:solidFill>
                  <a:schemeClr val="tx1">
                    <a:lumMod val="95000"/>
                    <a:lumOff val="5000"/>
                  </a:schemeClr>
                </a:solidFill>
              </a:rPr>
              <a:t>Q-o-Q overall inventory overhang in top-9* cities</a:t>
            </a:r>
          </a:p>
        </c:rich>
      </c:tx>
      <c:layout>
        <c:manualLayout>
          <c:xMode val="edge"/>
          <c:yMode val="edge"/>
          <c:x val="0.21586607408610001"/>
          <c:y val="5.6864356123104602E-3"/>
        </c:manualLayout>
      </c:layout>
      <c:overlay val="0"/>
      <c:spPr>
        <a:noFill/>
        <a:ln>
          <a:noFill/>
        </a:ln>
        <a:effectLst/>
      </c:spPr>
    </c:title>
    <c:autoTitleDeleted val="0"/>
    <c:plotArea>
      <c:layout>
        <c:manualLayout>
          <c:layoutTarget val="inner"/>
          <c:xMode val="edge"/>
          <c:yMode val="edge"/>
          <c:x val="0.10398566795950299"/>
          <c:y val="0.176310174913864"/>
          <c:w val="0.82804832860741795"/>
          <c:h val="0.65247751731116699"/>
        </c:manualLayout>
      </c:layout>
      <c:barChart>
        <c:barDir val="col"/>
        <c:grouping val="clustered"/>
        <c:varyColors val="0"/>
        <c:ser>
          <c:idx val="0"/>
          <c:order val="0"/>
          <c:tx>
            <c:strRef>
              <c:f>Sheet1!$B$1</c:f>
              <c:strCache>
                <c:ptCount val="1"/>
                <c:pt idx="0">
                  <c:v>Months</c:v>
                </c:pt>
              </c:strCache>
            </c:strRef>
          </c:tx>
          <c:spPr>
            <a:solidFill>
              <a:schemeClr val="accent1"/>
            </a:solidFill>
            <a:ln>
              <a:noFill/>
            </a:ln>
            <a:effectLst/>
          </c:spPr>
          <c:invertIfNegative val="0"/>
          <c:dLbls>
            <c:dLbl>
              <c:idx val="6"/>
              <c:layout>
                <c:manualLayout>
                  <c:x val="2.8636884306987402E-3"/>
                  <c:y val="-2.84321780615523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B3-4DF5-866D-84D0B1C58FE0}"/>
                </c:ext>
              </c:extLst>
            </c:dLbl>
            <c:dLbl>
              <c:idx val="7"/>
              <c:layout>
                <c:manualLayout>
                  <c:x val="0"/>
                  <c:y val="-5.6864356123104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B3-4DF5-866D-84D0B1C58FE0}"/>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Q2_x000d_FY'15</c:v>
                </c:pt>
                <c:pt idx="1">
                  <c:v>Q3_x000d_FY'15</c:v>
                </c:pt>
                <c:pt idx="2">
                  <c:v>Q4_x000d_FY'15</c:v>
                </c:pt>
                <c:pt idx="3">
                  <c:v>Q1_x000d_FY'16</c:v>
                </c:pt>
                <c:pt idx="4">
                  <c:v>Q2_x000d_FY'16</c:v>
                </c:pt>
                <c:pt idx="5">
                  <c:v>Q3_x000d_FY'16</c:v>
                </c:pt>
                <c:pt idx="6">
                  <c:v>Q4_x000d_FY'16</c:v>
                </c:pt>
                <c:pt idx="7">
                  <c:v>Q1_x000d_FY'17</c:v>
                </c:pt>
                <c:pt idx="8">
                  <c:v>Q2_x000d_FY'17</c:v>
                </c:pt>
                <c:pt idx="9">
                  <c:v>Q3_x000d_FY'17</c:v>
                </c:pt>
                <c:pt idx="10">
                  <c:v>Q4_x000d_FY'17</c:v>
                </c:pt>
                <c:pt idx="11">
                  <c:v>Q1_x000d_FY'18</c:v>
                </c:pt>
                <c:pt idx="12">
                  <c:v>Q2_x000d_FY'18</c:v>
                </c:pt>
              </c:strCache>
            </c:strRef>
          </c:cat>
          <c:val>
            <c:numRef>
              <c:f>Sheet1!$B$2:$B$14</c:f>
              <c:numCache>
                <c:formatCode>#,##0</c:formatCode>
                <c:ptCount val="13"/>
                <c:pt idx="0">
                  <c:v>23.443570664211229</c:v>
                </c:pt>
                <c:pt idx="1">
                  <c:v>24.646490050691298</c:v>
                </c:pt>
                <c:pt idx="2">
                  <c:v>29.110412830774379</c:v>
                </c:pt>
                <c:pt idx="3">
                  <c:v>32.860108209343458</c:v>
                </c:pt>
                <c:pt idx="4">
                  <c:v>37</c:v>
                </c:pt>
                <c:pt idx="5">
                  <c:v>35</c:v>
                </c:pt>
                <c:pt idx="6">
                  <c:v>38</c:v>
                </c:pt>
                <c:pt idx="7">
                  <c:v>35</c:v>
                </c:pt>
                <c:pt idx="8">
                  <c:v>35</c:v>
                </c:pt>
                <c:pt idx="9">
                  <c:v>46</c:v>
                </c:pt>
                <c:pt idx="10">
                  <c:v>39</c:v>
                </c:pt>
                <c:pt idx="11" formatCode="0">
                  <c:v>36.577483543069327</c:v>
                </c:pt>
                <c:pt idx="12" formatCode="0">
                  <c:v>42</c:v>
                </c:pt>
              </c:numCache>
            </c:numRef>
          </c:val>
          <c:extLst>
            <c:ext xmlns:c16="http://schemas.microsoft.com/office/drawing/2014/chart" uri="{C3380CC4-5D6E-409C-BE32-E72D297353CC}">
              <c16:uniqueId val="{00000002-49B3-4DF5-866D-84D0B1C58FE0}"/>
            </c:ext>
          </c:extLst>
        </c:ser>
        <c:dLbls>
          <c:dLblPos val="outEnd"/>
          <c:showLegendKey val="0"/>
          <c:showVal val="1"/>
          <c:showCatName val="0"/>
          <c:showSerName val="0"/>
          <c:showPercent val="0"/>
          <c:showBubbleSize val="0"/>
        </c:dLbls>
        <c:gapWidth val="100"/>
        <c:overlap val="-24"/>
        <c:axId val="-555921536"/>
        <c:axId val="-555932288"/>
      </c:barChart>
      <c:dateAx>
        <c:axId val="-555921536"/>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555932288"/>
        <c:crosses val="autoZero"/>
        <c:auto val="0"/>
        <c:lblOffset val="100"/>
        <c:baseTimeUnit val="months"/>
      </c:dateAx>
      <c:valAx>
        <c:axId val="-555932288"/>
        <c:scaling>
          <c:orientation val="minMax"/>
          <c:min val="0"/>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55592153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31824958455803E-2"/>
          <c:y val="0.136060850428361"/>
          <c:w val="0.86061092050607402"/>
          <c:h val="0.64864830578355104"/>
        </c:manualLayout>
      </c:layout>
      <c:bubbleChart>
        <c:varyColors val="0"/>
        <c:ser>
          <c:idx val="0"/>
          <c:order val="0"/>
          <c:tx>
            <c:strRef>
              <c:f>Sheet1!$C$1</c:f>
              <c:strCache>
                <c:ptCount val="1"/>
                <c:pt idx="0">
                  <c:v>Average age of unsold inventory</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305C-4874-80EB-F939B36427C5}"/>
              </c:ext>
            </c:extLst>
          </c:dPt>
          <c:dPt>
            <c:idx val="1"/>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3-305C-4874-80EB-F939B36427C5}"/>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305C-4874-80EB-F939B36427C5}"/>
              </c:ext>
            </c:extLst>
          </c:dPt>
          <c:dPt>
            <c:idx val="3"/>
            <c:invertIfNegative val="0"/>
            <c:bubble3D val="0"/>
            <c:spPr>
              <a:solidFill>
                <a:schemeClr val="tx1">
                  <a:lumMod val="85000"/>
                  <a:lumOff val="15000"/>
                </a:schemeClr>
              </a:solidFill>
              <a:ln>
                <a:noFill/>
              </a:ln>
              <a:effectLst/>
            </c:spPr>
            <c:extLst>
              <c:ext xmlns:c16="http://schemas.microsoft.com/office/drawing/2014/chart" uri="{C3380CC4-5D6E-409C-BE32-E72D297353CC}">
                <c16:uniqueId val="{00000007-305C-4874-80EB-F939B36427C5}"/>
              </c:ext>
            </c:extLst>
          </c:dPt>
          <c:dPt>
            <c:idx val="4"/>
            <c:invertIfNegative val="0"/>
            <c:bubble3D val="0"/>
            <c:spPr>
              <a:solidFill>
                <a:srgbClr val="0070C0"/>
              </a:solidFill>
              <a:ln>
                <a:noFill/>
              </a:ln>
              <a:effectLst/>
            </c:spPr>
            <c:extLst>
              <c:ext xmlns:c16="http://schemas.microsoft.com/office/drawing/2014/chart" uri="{C3380CC4-5D6E-409C-BE32-E72D297353CC}">
                <c16:uniqueId val="{00000009-305C-4874-80EB-F939B36427C5}"/>
              </c:ext>
            </c:extLst>
          </c:dPt>
          <c:dPt>
            <c:idx val="5"/>
            <c:invertIfNegative val="0"/>
            <c:bubble3D val="0"/>
            <c:spPr>
              <a:solidFill>
                <a:srgbClr val="92D050"/>
              </a:solidFill>
              <a:ln>
                <a:noFill/>
              </a:ln>
              <a:effectLst/>
            </c:spPr>
            <c:extLst>
              <c:ext xmlns:c16="http://schemas.microsoft.com/office/drawing/2014/chart" uri="{C3380CC4-5D6E-409C-BE32-E72D297353CC}">
                <c16:uniqueId val="{0000000B-305C-4874-80EB-F939B36427C5}"/>
              </c:ext>
            </c:extLst>
          </c:dPt>
          <c:dPt>
            <c:idx val="6"/>
            <c:invertIfNegative val="0"/>
            <c:bubble3D val="0"/>
            <c:spPr>
              <a:solidFill>
                <a:schemeClr val="accent1">
                  <a:alpha val="44000"/>
                </a:schemeClr>
              </a:solidFill>
              <a:ln>
                <a:noFill/>
              </a:ln>
              <a:effectLst/>
            </c:spPr>
            <c:extLst>
              <c:ext xmlns:c16="http://schemas.microsoft.com/office/drawing/2014/chart" uri="{C3380CC4-5D6E-409C-BE32-E72D297353CC}">
                <c16:uniqueId val="{0000000D-305C-4874-80EB-F939B36427C5}"/>
              </c:ext>
            </c:extLst>
          </c:dPt>
          <c:dPt>
            <c:idx val="7"/>
            <c:invertIfNegative val="0"/>
            <c:bubble3D val="0"/>
            <c:spPr>
              <a:solidFill>
                <a:srgbClr val="C00000"/>
              </a:solidFill>
              <a:ln>
                <a:noFill/>
              </a:ln>
              <a:effectLst/>
            </c:spPr>
            <c:extLst>
              <c:ext xmlns:c16="http://schemas.microsoft.com/office/drawing/2014/chart" uri="{C3380CC4-5D6E-409C-BE32-E72D297353CC}">
                <c16:uniqueId val="{0000000F-305C-4874-80EB-F939B36427C5}"/>
              </c:ext>
            </c:extLst>
          </c:dPt>
          <c:dPt>
            <c:idx val="8"/>
            <c:invertIfNegative val="0"/>
            <c:bubble3D val="0"/>
            <c:spPr>
              <a:solidFill>
                <a:srgbClr val="002060">
                  <a:alpha val="33000"/>
                </a:srgbClr>
              </a:solidFill>
              <a:ln>
                <a:noFill/>
              </a:ln>
              <a:effectLst/>
            </c:spPr>
            <c:extLst>
              <c:ext xmlns:c16="http://schemas.microsoft.com/office/drawing/2014/chart" uri="{C3380CC4-5D6E-409C-BE32-E72D297353CC}">
                <c16:uniqueId val="{00000011-305C-4874-80EB-F939B36427C5}"/>
              </c:ext>
            </c:extLst>
          </c:dPt>
          <c:dLbls>
            <c:dLbl>
              <c:idx val="0"/>
              <c:layout>
                <c:manualLayout>
                  <c:x val="-8.2391259971870495E-2"/>
                  <c:y val="7.2139839955587598E-3"/>
                </c:manualLayout>
              </c:layout>
              <c:tx>
                <c:rich>
                  <a:bodyPr/>
                  <a:lstStyle/>
                  <a:p>
                    <a:r>
                      <a:rPr lang="en-US" sz="1200"/>
                      <a:t>Ahmedabad</a:t>
                    </a:r>
                    <a:endParaRPr lang="en-US" sz="1200" dirty="0"/>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305C-4874-80EB-F939B36427C5}"/>
                </c:ext>
              </c:extLst>
            </c:dLbl>
            <c:dLbl>
              <c:idx val="1"/>
              <c:layout>
                <c:manualLayout>
                  <c:x val="-9.0912567352819898E-2"/>
                  <c:y val="2.4044719884409602E-3"/>
                </c:manualLayout>
              </c:layout>
              <c:tx>
                <c:rich>
                  <a:bodyPr/>
                  <a:lstStyle/>
                  <a:p>
                    <a:pPr>
                      <a:defRPr sz="1200">
                        <a:solidFill>
                          <a:schemeClr val="bg1"/>
                        </a:solidFill>
                      </a:defRPr>
                    </a:pPr>
                    <a:r>
                      <a:rPr lang="en-US" sz="1200" dirty="0">
                        <a:solidFill>
                          <a:schemeClr val="bg1"/>
                        </a:solidFill>
                      </a:rPr>
                      <a:t>Bengaluru</a:t>
                    </a: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305C-4874-80EB-F939B36427C5}"/>
                </c:ext>
              </c:extLst>
            </c:dLbl>
            <c:dLbl>
              <c:idx val="2"/>
              <c:layout>
                <c:manualLayout>
                  <c:x val="-7.0341430181177403E-2"/>
                  <c:y val="-4.8093226637058398E-3"/>
                </c:manualLayout>
              </c:layout>
              <c:tx>
                <c:rich>
                  <a:bodyPr/>
                  <a:lstStyle/>
                  <a:p>
                    <a:r>
                      <a:rPr lang="en-US" sz="1200" dirty="0"/>
                      <a:t>Chennai</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305C-4874-80EB-F939B36427C5}"/>
                </c:ext>
              </c:extLst>
            </c:dLbl>
            <c:dLbl>
              <c:idx val="3"/>
              <c:layout>
                <c:manualLayout>
                  <c:x val="-8.1169154050825504E-2"/>
                  <c:y val="-7.2140029298999597E-2"/>
                </c:manualLayout>
              </c:layout>
              <c:tx>
                <c:rich>
                  <a:bodyPr/>
                  <a:lstStyle/>
                  <a:p>
                    <a:pPr>
                      <a:defRPr sz="1200">
                        <a:solidFill>
                          <a:schemeClr val="tx1"/>
                        </a:solidFill>
                      </a:defRPr>
                    </a:pPr>
                    <a:r>
                      <a:rPr lang="en-US" sz="1200" dirty="0" err="1">
                        <a:solidFill>
                          <a:schemeClr val="tx1"/>
                        </a:solidFill>
                      </a:rPr>
                      <a:t>Gurugram</a:t>
                    </a:r>
                    <a:endParaRPr lang="en-US" sz="1200" dirty="0">
                      <a:solidFill>
                        <a:schemeClr val="tx1"/>
                      </a:solidFill>
                    </a:endParaRP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305C-4874-80EB-F939B36427C5}"/>
                </c:ext>
              </c:extLst>
            </c:dLbl>
            <c:dLbl>
              <c:idx val="4"/>
              <c:layout>
                <c:manualLayout>
                  <c:x val="-7.7523772635957805E-2"/>
                  <c:y val="-7.21398399555885E-3"/>
                </c:manualLayout>
              </c:layout>
              <c:tx>
                <c:rich>
                  <a:bodyPr/>
                  <a:lstStyle/>
                  <a:p>
                    <a:r>
                      <a:rPr lang="en-US" sz="1200"/>
                      <a:t>Hyderabad</a:t>
                    </a:r>
                    <a:endParaRPr lang="en-US" sz="1200" dirty="0"/>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305C-4874-80EB-F939B36427C5}"/>
                </c:ext>
              </c:extLst>
            </c:dLbl>
            <c:dLbl>
              <c:idx val="5"/>
              <c:layout>
                <c:manualLayout>
                  <c:x val="-6.5116315835068203E-2"/>
                  <c:y val="2.4046613318529199E-3"/>
                </c:manualLayout>
              </c:layout>
              <c:tx>
                <c:rich>
                  <a:bodyPr/>
                  <a:lstStyle/>
                  <a:p>
                    <a:r>
                      <a:rPr lang="en-US" sz="1200" dirty="0"/>
                      <a:t>Kolkata</a:t>
                    </a:r>
                  </a:p>
                </c:rich>
              </c:tx>
              <c:dLblPos val="r"/>
              <c:showLegendKey val="0"/>
              <c:showVal val="0"/>
              <c:showCatName val="0"/>
              <c:showSerName val="0"/>
              <c:showPercent val="0"/>
              <c:showBubbleSize val="1"/>
              <c:extLst>
                <c:ext xmlns:c15="http://schemas.microsoft.com/office/drawing/2012/chart" uri="{CE6537A1-D6FC-4f65-9D91-7224C49458BB}">
                  <c15:layout>
                    <c:manualLayout>
                      <c:w val="6.2443833706003898E-2"/>
                      <c:h val="9.7653296686547097E-2"/>
                    </c:manualLayout>
                  </c15:layout>
                </c:ext>
                <c:ext xmlns:c16="http://schemas.microsoft.com/office/drawing/2014/chart" uri="{C3380CC4-5D6E-409C-BE32-E72D297353CC}">
                  <c16:uniqueId val="{0000000B-305C-4874-80EB-F939B36427C5}"/>
                </c:ext>
              </c:extLst>
            </c:dLbl>
            <c:dLbl>
              <c:idx val="6"/>
              <c:layout>
                <c:manualLayout>
                  <c:x val="-0.107713025474302"/>
                  <c:y val="-2.4050400186768298E-3"/>
                </c:manualLayout>
              </c:layout>
              <c:tx>
                <c:rich>
                  <a:bodyPr/>
                  <a:lstStyle/>
                  <a:p>
                    <a:r>
                      <a:rPr lang="en-US" sz="1200" dirty="0"/>
                      <a:t>Mumbai</a:t>
                    </a:r>
                  </a:p>
                </c:rich>
              </c:tx>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D-305C-4874-80EB-F939B36427C5}"/>
                </c:ext>
              </c:extLst>
            </c:dLbl>
            <c:dLbl>
              <c:idx val="7"/>
              <c:tx>
                <c:rich>
                  <a:bodyPr/>
                  <a:lstStyle/>
                  <a:p>
                    <a:pPr>
                      <a:defRPr sz="1200">
                        <a:solidFill>
                          <a:schemeClr val="bg1"/>
                        </a:solidFill>
                      </a:defRPr>
                    </a:pPr>
                    <a:r>
                      <a:rPr lang="en-US" sz="1200" dirty="0">
                        <a:solidFill>
                          <a:schemeClr val="bg1"/>
                        </a:solidFill>
                      </a:rPr>
                      <a:t>Noida</a:t>
                    </a:r>
                  </a:p>
                </c:rich>
              </c:tx>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F-305C-4874-80EB-F939B36427C5}"/>
                </c:ext>
              </c:extLst>
            </c:dLbl>
            <c:dLbl>
              <c:idx val="8"/>
              <c:layout>
                <c:manualLayout>
                  <c:x val="-8.2466994007183894E-2"/>
                  <c:y val="-9.6186453274116797E-3"/>
                </c:manualLayout>
              </c:layout>
              <c:tx>
                <c:rich>
                  <a:bodyPr/>
                  <a:lstStyle/>
                  <a:p>
                    <a:pPr>
                      <a:defRPr sz="1200">
                        <a:solidFill>
                          <a:schemeClr val="tx1"/>
                        </a:solidFill>
                      </a:defRPr>
                    </a:pPr>
                    <a:r>
                      <a:rPr lang="en-US" sz="1200">
                        <a:solidFill>
                          <a:schemeClr val="tx1"/>
                        </a:solidFill>
                      </a:rPr>
                      <a:t>Pune</a:t>
                    </a:r>
                    <a:endParaRPr lang="en-US" sz="1200" dirty="0">
                      <a:solidFill>
                        <a:schemeClr val="tx1"/>
                      </a:solidFill>
                    </a:endParaRPr>
                  </a:p>
                </c:rich>
              </c:tx>
              <c:spPr/>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1-305C-4874-80EB-F939B36427C5}"/>
                </c:ext>
              </c:extLst>
            </c:dLbl>
            <c:spPr>
              <a:noFill/>
              <a:ln>
                <a:noFill/>
              </a:ln>
              <a:effectLst/>
            </c:spPr>
            <c:txPr>
              <a:bodyPr/>
              <a:lstStyle/>
              <a:p>
                <a:pPr>
                  <a:defRPr sz="1200"/>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Sheet1!$B$2:$B$10</c:f>
              <c:numCache>
                <c:formatCode>0</c:formatCode>
                <c:ptCount val="9"/>
                <c:pt idx="0">
                  <c:v>50.04054054054054</c:v>
                </c:pt>
                <c:pt idx="1">
                  <c:v>37</c:v>
                </c:pt>
                <c:pt idx="2">
                  <c:v>40</c:v>
                </c:pt>
                <c:pt idx="3">
                  <c:v>35.400900900900901</c:v>
                </c:pt>
                <c:pt idx="4">
                  <c:v>29</c:v>
                </c:pt>
                <c:pt idx="5">
                  <c:v>39.075200534759354</c:v>
                </c:pt>
                <c:pt idx="6">
                  <c:v>54.223687484448867</c:v>
                </c:pt>
                <c:pt idx="7">
                  <c:v>67.991083867372538</c:v>
                </c:pt>
                <c:pt idx="8">
                  <c:v>45.156691604322525</c:v>
                </c:pt>
              </c:numCache>
            </c:numRef>
          </c:xVal>
          <c:yVal>
            <c:numRef>
              <c:f>Sheet1!$C$2:$C$10</c:f>
              <c:numCache>
                <c:formatCode>0</c:formatCode>
                <c:ptCount val="9"/>
                <c:pt idx="0">
                  <c:v>30.808668647042939</c:v>
                </c:pt>
                <c:pt idx="1">
                  <c:v>32.023139216524378</c:v>
                </c:pt>
                <c:pt idx="2">
                  <c:v>39.510179429750607</c:v>
                </c:pt>
                <c:pt idx="3">
                  <c:v>34.88812826059295</c:v>
                </c:pt>
                <c:pt idx="4">
                  <c:v>26.984053623898138</c:v>
                </c:pt>
                <c:pt idx="5">
                  <c:v>27.79931230915296</c:v>
                </c:pt>
                <c:pt idx="6">
                  <c:v>33.892105082023633</c:v>
                </c:pt>
                <c:pt idx="7">
                  <c:v>48.692611261372022</c:v>
                </c:pt>
                <c:pt idx="8">
                  <c:v>25.895533240678528</c:v>
                </c:pt>
              </c:numCache>
            </c:numRef>
          </c:yVal>
          <c:bubbleSize>
            <c:numRef>
              <c:f>Sheet1!$D$2:$D$10</c:f>
              <c:numCache>
                <c:formatCode>General</c:formatCode>
                <c:ptCount val="9"/>
                <c:pt idx="0">
                  <c:v>37030</c:v>
                </c:pt>
                <c:pt idx="1">
                  <c:v>86563</c:v>
                </c:pt>
                <c:pt idx="2">
                  <c:v>39737</c:v>
                </c:pt>
                <c:pt idx="3">
                  <c:v>39295</c:v>
                </c:pt>
                <c:pt idx="4">
                  <c:v>32672</c:v>
                </c:pt>
                <c:pt idx="5">
                  <c:v>38971</c:v>
                </c:pt>
                <c:pt idx="6">
                  <c:v>217925</c:v>
                </c:pt>
                <c:pt idx="7">
                  <c:v>81340</c:v>
                </c:pt>
                <c:pt idx="8">
                  <c:v>108647</c:v>
                </c:pt>
              </c:numCache>
            </c:numRef>
          </c:bubbleSize>
          <c:bubble3D val="0"/>
          <c:extLst>
            <c:ext xmlns:c16="http://schemas.microsoft.com/office/drawing/2014/chart" uri="{C3380CC4-5D6E-409C-BE32-E72D297353CC}">
              <c16:uniqueId val="{00000012-305C-4874-80EB-F939B36427C5}"/>
            </c:ext>
          </c:extLst>
        </c:ser>
        <c:dLbls>
          <c:dLblPos val="ctr"/>
          <c:showLegendKey val="0"/>
          <c:showVal val="1"/>
          <c:showCatName val="0"/>
          <c:showSerName val="0"/>
          <c:showPercent val="0"/>
          <c:showBubbleSize val="0"/>
        </c:dLbls>
        <c:bubbleScale val="100"/>
        <c:showNegBubbles val="0"/>
        <c:axId val="-555991712"/>
        <c:axId val="-555989392"/>
      </c:bubbleChart>
      <c:valAx>
        <c:axId val="-555991712"/>
        <c:scaling>
          <c:orientation val="minMax"/>
          <c:max val="70"/>
          <c:min val="25"/>
        </c:scaling>
        <c:delete val="0"/>
        <c:axPos val="b"/>
        <c:numFmt formatCode="0" sourceLinked="0"/>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555989392"/>
        <c:crosses val="autoZero"/>
        <c:crossBetween val="midCat"/>
      </c:valAx>
      <c:valAx>
        <c:axId val="-555989392"/>
        <c:scaling>
          <c:orientation val="minMax"/>
          <c:min val="20"/>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55599171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31824958455803E-2"/>
          <c:y val="0.136060850428361"/>
          <c:w val="0.814486863456234"/>
          <c:h val="0.64864830578355104"/>
        </c:manualLayout>
      </c:layout>
      <c:barChart>
        <c:barDir val="col"/>
        <c:grouping val="percentStacked"/>
        <c:varyColors val="0"/>
        <c:ser>
          <c:idx val="0"/>
          <c:order val="0"/>
          <c:tx>
            <c:strRef>
              <c:f>Sheet1!$A$2</c:f>
              <c:strCache>
                <c:ptCount val="1"/>
                <c:pt idx="0">
                  <c:v>≤ 1 Yr</c:v>
                </c:pt>
              </c:strCache>
            </c:strRef>
          </c:tx>
          <c:spPr>
            <a:solidFill>
              <a:schemeClr val="accent3">
                <a:lumMod val="25000"/>
              </a:schemeClr>
            </a:solidFill>
            <a:ln>
              <a:noFill/>
            </a:ln>
            <a:effectLst/>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Sheet1!$B$2:$J$2</c:f>
              <c:numCache>
                <c:formatCode>0%</c:formatCode>
                <c:ptCount val="9"/>
                <c:pt idx="0">
                  <c:v>0.2</c:v>
                </c:pt>
                <c:pt idx="1">
                  <c:v>0.17</c:v>
                </c:pt>
                <c:pt idx="2">
                  <c:v>0.17</c:v>
                </c:pt>
                <c:pt idx="3">
                  <c:v>0.22</c:v>
                </c:pt>
                <c:pt idx="4">
                  <c:v>0.32</c:v>
                </c:pt>
                <c:pt idx="5">
                  <c:v>0.28999999999999998</c:v>
                </c:pt>
                <c:pt idx="6">
                  <c:v>0.21</c:v>
                </c:pt>
                <c:pt idx="7">
                  <c:v>7.0000000000000007E-2</c:v>
                </c:pt>
                <c:pt idx="8">
                  <c:v>0.26</c:v>
                </c:pt>
              </c:numCache>
            </c:numRef>
          </c:val>
          <c:extLst>
            <c:ext xmlns:c16="http://schemas.microsoft.com/office/drawing/2014/chart" uri="{C3380CC4-5D6E-409C-BE32-E72D297353CC}">
              <c16:uniqueId val="{00000001-CEDB-44B4-AEE7-EB4816547127}"/>
            </c:ext>
          </c:extLst>
        </c:ser>
        <c:ser>
          <c:idx val="1"/>
          <c:order val="1"/>
          <c:tx>
            <c:strRef>
              <c:f>Sheet1!$A$3</c:f>
              <c:strCache>
                <c:ptCount val="1"/>
                <c:pt idx="0">
                  <c:v>1 to 2 Yrs</c:v>
                </c:pt>
              </c:strCache>
            </c:strRef>
          </c:tx>
          <c:spPr>
            <a:solidFill>
              <a:schemeClr val="accent2">
                <a:lumMod val="5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Sheet1!$B$3:$J$3</c:f>
              <c:numCache>
                <c:formatCode>0%</c:formatCode>
                <c:ptCount val="9"/>
                <c:pt idx="0">
                  <c:v>0.28000000000000003</c:v>
                </c:pt>
                <c:pt idx="1">
                  <c:v>0.23</c:v>
                </c:pt>
                <c:pt idx="2">
                  <c:v>0.17</c:v>
                </c:pt>
                <c:pt idx="3">
                  <c:v>0.14000000000000001</c:v>
                </c:pt>
                <c:pt idx="4">
                  <c:v>0.32</c:v>
                </c:pt>
                <c:pt idx="5">
                  <c:v>0.2</c:v>
                </c:pt>
                <c:pt idx="6">
                  <c:v>0.2</c:v>
                </c:pt>
                <c:pt idx="7">
                  <c:v>0.13</c:v>
                </c:pt>
                <c:pt idx="8">
                  <c:v>0.28000000000000003</c:v>
                </c:pt>
              </c:numCache>
            </c:numRef>
          </c:val>
          <c:extLst>
            <c:ext xmlns:c16="http://schemas.microsoft.com/office/drawing/2014/chart" uri="{C3380CC4-5D6E-409C-BE32-E72D297353CC}">
              <c16:uniqueId val="{00000004-CEDB-44B4-AEE7-EB4816547127}"/>
            </c:ext>
          </c:extLst>
        </c:ser>
        <c:ser>
          <c:idx val="2"/>
          <c:order val="2"/>
          <c:tx>
            <c:strRef>
              <c:f>Sheet1!$A$4</c:f>
              <c:strCache>
                <c:ptCount val="1"/>
                <c:pt idx="0">
                  <c:v>2 to 3 Yrs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Sheet1!$B$4:$J$4</c:f>
              <c:numCache>
                <c:formatCode>0%</c:formatCode>
                <c:ptCount val="9"/>
                <c:pt idx="0">
                  <c:v>0.2</c:v>
                </c:pt>
                <c:pt idx="1">
                  <c:v>0.22</c:v>
                </c:pt>
                <c:pt idx="2">
                  <c:v>0.17</c:v>
                </c:pt>
                <c:pt idx="3">
                  <c:v>0.18</c:v>
                </c:pt>
                <c:pt idx="4">
                  <c:v>0.09</c:v>
                </c:pt>
                <c:pt idx="5">
                  <c:v>0.2</c:v>
                </c:pt>
                <c:pt idx="6">
                  <c:v>0.2</c:v>
                </c:pt>
                <c:pt idx="7">
                  <c:v>0.11</c:v>
                </c:pt>
                <c:pt idx="8">
                  <c:v>0.23</c:v>
                </c:pt>
              </c:numCache>
            </c:numRef>
          </c:val>
          <c:extLst>
            <c:ext xmlns:c16="http://schemas.microsoft.com/office/drawing/2014/chart" uri="{C3380CC4-5D6E-409C-BE32-E72D297353CC}">
              <c16:uniqueId val="{00000006-CEDB-44B4-AEE7-EB4816547127}"/>
            </c:ext>
          </c:extLst>
        </c:ser>
        <c:ser>
          <c:idx val="3"/>
          <c:order val="3"/>
          <c:tx>
            <c:strRef>
              <c:f>Sheet1!$A$5</c:f>
              <c:strCache>
                <c:ptCount val="1"/>
                <c:pt idx="0">
                  <c:v> &gt; 3 Yrs</c:v>
                </c:pt>
              </c:strCache>
            </c:strRef>
          </c:tx>
          <c:spPr>
            <a:solidFill>
              <a:schemeClr val="accent1">
                <a:lumMod val="40000"/>
                <a:lumOff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Sheet1!$B$5:$J$5</c:f>
              <c:numCache>
                <c:formatCode>0%</c:formatCode>
                <c:ptCount val="9"/>
                <c:pt idx="0">
                  <c:v>0.32</c:v>
                </c:pt>
                <c:pt idx="1">
                  <c:v>0.38</c:v>
                </c:pt>
                <c:pt idx="2">
                  <c:v>0.49</c:v>
                </c:pt>
                <c:pt idx="3">
                  <c:v>0.46</c:v>
                </c:pt>
                <c:pt idx="4">
                  <c:v>0.27</c:v>
                </c:pt>
                <c:pt idx="5">
                  <c:v>0.31</c:v>
                </c:pt>
                <c:pt idx="6">
                  <c:v>0.39</c:v>
                </c:pt>
                <c:pt idx="7">
                  <c:v>0.69</c:v>
                </c:pt>
                <c:pt idx="8">
                  <c:v>0.23</c:v>
                </c:pt>
              </c:numCache>
            </c:numRef>
          </c:val>
          <c:extLst>
            <c:ext xmlns:c16="http://schemas.microsoft.com/office/drawing/2014/chart" uri="{C3380CC4-5D6E-409C-BE32-E72D297353CC}">
              <c16:uniqueId val="{0000000B-CEDB-44B4-AEE7-EB4816547127}"/>
            </c:ext>
          </c:extLst>
        </c:ser>
        <c:dLbls>
          <c:dLblPos val="ctr"/>
          <c:showLegendKey val="0"/>
          <c:showVal val="1"/>
          <c:showCatName val="0"/>
          <c:showSerName val="0"/>
          <c:showPercent val="0"/>
          <c:showBubbleSize val="0"/>
        </c:dLbls>
        <c:gapWidth val="74"/>
        <c:overlap val="100"/>
        <c:axId val="-636384064"/>
        <c:axId val="-636381744"/>
        <c:extLst>
          <c:ext xmlns:c15="http://schemas.microsoft.com/office/drawing/2012/chart" uri="{02D57815-91ED-43cb-92C2-25804820EDAC}">
            <c15:filteredBarSeries>
              <c15:ser>
                <c:idx val="4"/>
                <c:order val="4"/>
                <c:tx>
                  <c:strRef>
                    <c:extLst>
                      <c:ext uri="{02D57815-91ED-43cb-92C2-25804820EDAC}">
                        <c15:formulaRef>
                          <c15:sqref>Sheet1!#REF!</c15:sqref>
                        </c15:formulaRef>
                      </c:ext>
                    </c:extLst>
                    <c:strCache>
                      <c:ptCount val="1"/>
                      <c:pt idx="0">
                        <c:v>#REF!</c:v>
                      </c:pt>
                    </c:strCache>
                  </c:strRef>
                </c:tx>
                <c:spPr>
                  <a:solidFill>
                    <a:schemeClr val="accent1">
                      <a:lumMod val="20000"/>
                      <a:lumOff val="80000"/>
                    </a:schemeClr>
                  </a:solidFill>
                </c:spPr>
                <c:invertIfNegative val="0"/>
                <c:dLbls>
                  <c:dLbl>
                    <c:idx val="4"/>
                    <c:delete val="1"/>
                    <c:extLst>
                      <c:ext uri="{CE6537A1-D6FC-4f65-9D91-7224C49458BB}"/>
                      <c:ext xmlns:c16="http://schemas.microsoft.com/office/drawing/2014/chart" uri="{C3380CC4-5D6E-409C-BE32-E72D297353CC}">
                        <c16:uniqueId val="{0000000C-CEDB-44B4-AEE7-EB4816547127}"/>
                      </c:ext>
                    </c:extLst>
                  </c:dLbl>
                  <c:dLbl>
                    <c:idx val="5"/>
                    <c:delete val="1"/>
                    <c:extLst>
                      <c:ext uri="{CE6537A1-D6FC-4f65-9D91-7224C49458BB}"/>
                      <c:ext xmlns:c16="http://schemas.microsoft.com/office/drawing/2014/chart" uri="{C3380CC4-5D6E-409C-BE32-E72D297353CC}">
                        <c16:uniqueId val="{0000000D-CEDB-44B4-AEE7-EB4816547127}"/>
                      </c:ext>
                    </c:extLst>
                  </c:dLbl>
                  <c:numFmt formatCode="0%" sourceLinked="0"/>
                  <c:spPr>
                    <a:noFill/>
                    <a:ln>
                      <a:noFill/>
                    </a:ln>
                    <a:effectLst/>
                  </c:spPr>
                  <c:txPr>
                    <a:bodyPr wrap="square" lIns="38100" tIns="19050" rIns="38100" bIns="19050" anchor="ctr">
                      <a:spAutoFit/>
                    </a:bodyPr>
                    <a:lstStyle/>
                    <a:p>
                      <a:pPr>
                        <a:defRPr sz="700" baseline="0">
                          <a:solidFill>
                            <a:schemeClr val="tx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Sheet1!$B$1:$L$1</c15:sqref>
                        </c15:formulaRef>
                      </c:ext>
                    </c:extLst>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E-CEDB-44B4-AEE7-EB4816547127}"/>
                  </c:ext>
                </c:extLst>
              </c15:ser>
            </c15:filteredBarSeries>
          </c:ext>
        </c:extLst>
      </c:barChart>
      <c:catAx>
        <c:axId val="-636384064"/>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636381744"/>
        <c:crosses val="autoZero"/>
        <c:auto val="0"/>
        <c:lblAlgn val="ctr"/>
        <c:lblOffset val="100"/>
        <c:noMultiLvlLbl val="0"/>
      </c:catAx>
      <c:valAx>
        <c:axId val="-636381744"/>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636384064"/>
        <c:crosses val="autoZero"/>
        <c:crossBetween val="between"/>
      </c:valAx>
      <c:spPr>
        <a:noFill/>
        <a:ln w="25400">
          <a:noFill/>
        </a:ln>
        <a:effectLst/>
      </c:spPr>
    </c:plotArea>
    <c:legend>
      <c:legendPos val="r"/>
      <c:layout>
        <c:manualLayout>
          <c:xMode val="edge"/>
          <c:yMode val="edge"/>
          <c:x val="0.90504137652644401"/>
          <c:y val="0.15488499375829401"/>
          <c:w val="8.8767446200261099E-2"/>
          <c:h val="0.20945471180133901"/>
        </c:manualLayout>
      </c:layout>
      <c:overlay val="0"/>
      <c:spPr>
        <a:noFill/>
        <a:ln>
          <a:solidFill>
            <a:schemeClr val="bg2">
              <a:lumMod val="7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45004784916907E-2"/>
          <c:y val="7.3539655800185205E-2"/>
          <c:w val="0.72223874935655397"/>
          <c:h val="0.711169500411727"/>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dLbl>
              <c:idx val="5"/>
              <c:layout>
                <c:manualLayout>
                  <c:x val="0"/>
                  <c:y val="-9.61864532741167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83-4D57-BFDA-6A57F855C370}"/>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Sheet1!$B$2:$J$2</c:f>
              <c:numCache>
                <c:formatCode>0%</c:formatCode>
                <c:ptCount val="9"/>
                <c:pt idx="0">
                  <c:v>0.37105049959492298</c:v>
                </c:pt>
                <c:pt idx="1">
                  <c:v>5.86162122055277E-2</c:v>
                </c:pt>
                <c:pt idx="2">
                  <c:v>0.119057211925866</c:v>
                </c:pt>
                <c:pt idx="3">
                  <c:v>0.160656572082962</c:v>
                </c:pt>
                <c:pt idx="4">
                  <c:v>2.6003565500706999E-2</c:v>
                </c:pt>
                <c:pt idx="5">
                  <c:v>0.36856431194309602</c:v>
                </c:pt>
                <c:pt idx="6">
                  <c:v>0.23046729058177201</c:v>
                </c:pt>
                <c:pt idx="7">
                  <c:v>0.108186377808175</c:v>
                </c:pt>
                <c:pt idx="8">
                  <c:v>0.251159089016186</c:v>
                </c:pt>
              </c:numCache>
            </c:numRef>
          </c:val>
          <c:extLst>
            <c:ext xmlns:c16="http://schemas.microsoft.com/office/drawing/2014/chart" uri="{C3380CC4-5D6E-409C-BE32-E72D297353CC}">
              <c16:uniqueId val="{00000001-E783-4D57-BFDA-6A57F855C370}"/>
            </c:ext>
          </c:extLst>
        </c:ser>
        <c:ser>
          <c:idx val="1"/>
          <c:order val="1"/>
          <c:tx>
            <c:strRef>
              <c:f>Sheet1!$A$3</c:f>
              <c:strCache>
                <c:ptCount val="1"/>
                <c:pt idx="0">
                  <c:v> Rs.25-50 Lakhs</c:v>
                </c:pt>
              </c:strCache>
            </c:strRef>
          </c:tx>
          <c:spPr>
            <a:solidFill>
              <a:schemeClr val="accent2">
                <a:lumMod val="5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Sheet1!$B$3:$J$3</c:f>
              <c:numCache>
                <c:formatCode>0%</c:formatCode>
                <c:ptCount val="9"/>
                <c:pt idx="0">
                  <c:v>0.33778017823386403</c:v>
                </c:pt>
                <c:pt idx="1">
                  <c:v>0.31039000185494298</c:v>
                </c:pt>
                <c:pt idx="2">
                  <c:v>0.39066277195809801</c:v>
                </c:pt>
                <c:pt idx="3">
                  <c:v>0.21216439750604399</c:v>
                </c:pt>
                <c:pt idx="4">
                  <c:v>0.28219708612528399</c:v>
                </c:pt>
                <c:pt idx="5">
                  <c:v>0.34550496880055498</c:v>
                </c:pt>
                <c:pt idx="6">
                  <c:v>0.19888101179411699</c:v>
                </c:pt>
                <c:pt idx="7">
                  <c:v>0.55979888350770801</c:v>
                </c:pt>
                <c:pt idx="8">
                  <c:v>0.41121054238888</c:v>
                </c:pt>
              </c:numCache>
            </c:numRef>
          </c:val>
          <c:extLst>
            <c:ext xmlns:c16="http://schemas.microsoft.com/office/drawing/2014/chart" uri="{C3380CC4-5D6E-409C-BE32-E72D297353CC}">
              <c16:uniqueId val="{00000002-E783-4D57-BFDA-6A57F855C370}"/>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Sheet1!$B$4:$J$4</c:f>
              <c:numCache>
                <c:formatCode>0%</c:formatCode>
                <c:ptCount val="9"/>
                <c:pt idx="0">
                  <c:v>0.110964083175803</c:v>
                </c:pt>
                <c:pt idx="1">
                  <c:v>0.28999999999999998</c:v>
                </c:pt>
                <c:pt idx="2">
                  <c:v>0.23813960515713101</c:v>
                </c:pt>
                <c:pt idx="3">
                  <c:v>0.17</c:v>
                </c:pt>
                <c:pt idx="4">
                  <c:v>0.30057785701112699</c:v>
                </c:pt>
                <c:pt idx="5">
                  <c:v>0.15312122846211099</c:v>
                </c:pt>
                <c:pt idx="6">
                  <c:v>0.17654737249945801</c:v>
                </c:pt>
                <c:pt idx="7">
                  <c:v>0.19285987159106299</c:v>
                </c:pt>
                <c:pt idx="8">
                  <c:v>0.209663239526555</c:v>
                </c:pt>
              </c:numCache>
            </c:numRef>
          </c:val>
          <c:extLst>
            <c:ext xmlns:c16="http://schemas.microsoft.com/office/drawing/2014/chart" uri="{C3380CC4-5D6E-409C-BE32-E72D297353CC}">
              <c16:uniqueId val="{00000003-E783-4D57-BFDA-6A57F855C370}"/>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Sheet1!$B$5:$J$5</c:f>
              <c:numCache>
                <c:formatCode>0%</c:formatCode>
                <c:ptCount val="9"/>
                <c:pt idx="0">
                  <c:v>5.9870375371320499E-2</c:v>
                </c:pt>
                <c:pt idx="1">
                  <c:v>0.13631515488777601</c:v>
                </c:pt>
                <c:pt idx="2">
                  <c:v>0.107977437550363</c:v>
                </c:pt>
                <c:pt idx="3">
                  <c:v>0.132535946049116</c:v>
                </c:pt>
                <c:pt idx="4">
                  <c:v>0.18027294522653201</c:v>
                </c:pt>
                <c:pt idx="5">
                  <c:v>6.1756926790437303E-2</c:v>
                </c:pt>
                <c:pt idx="6">
                  <c:v>9.2162008828291106E-2</c:v>
                </c:pt>
                <c:pt idx="7">
                  <c:v>6.8961267822593597E-2</c:v>
                </c:pt>
                <c:pt idx="8">
                  <c:v>6.0596525971922797E-2</c:v>
                </c:pt>
              </c:numCache>
            </c:numRef>
          </c:val>
          <c:extLst>
            <c:ext xmlns:c16="http://schemas.microsoft.com/office/drawing/2014/chart" uri="{C3380CC4-5D6E-409C-BE32-E72D297353CC}">
              <c16:uniqueId val="{00000005-E783-4D57-BFDA-6A57F855C370}"/>
            </c:ext>
          </c:extLst>
        </c:ser>
        <c:ser>
          <c:idx val="4"/>
          <c:order val="4"/>
          <c:tx>
            <c:strRef>
              <c:f>Sheet1!$A$6</c:f>
              <c:strCache>
                <c:ptCount val="1"/>
                <c:pt idx="0">
                  <c:v>&gt; Rs.1 Crore</c:v>
                </c:pt>
              </c:strCache>
            </c:strRef>
          </c:tx>
          <c:spPr>
            <a:solidFill>
              <a:schemeClr val="accent1">
                <a:lumMod val="20000"/>
                <a:lumOff val="80000"/>
              </a:schemeClr>
            </a:solidFill>
          </c:spPr>
          <c:invertIfNegative val="0"/>
          <c:dLbls>
            <c:dLbl>
              <c:idx val="4"/>
              <c:layout>
                <c:manualLayout>
                  <c:x val="0"/>
                  <c:y val="-1.68326293229703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83-4D57-BFDA-6A57F855C37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Sheet1!$B$6:$J$6</c:f>
              <c:numCache>
                <c:formatCode>0%</c:formatCode>
                <c:ptCount val="9"/>
                <c:pt idx="0">
                  <c:v>0.120334863624089</c:v>
                </c:pt>
                <c:pt idx="1">
                  <c:v>0.198652847338156</c:v>
                </c:pt>
                <c:pt idx="2">
                  <c:v>0.14416297340854101</c:v>
                </c:pt>
                <c:pt idx="3">
                  <c:v>0.33011833566611498</c:v>
                </c:pt>
                <c:pt idx="4">
                  <c:v>0.21094854613635</c:v>
                </c:pt>
                <c:pt idx="5">
                  <c:v>7.1052564003800403E-2</c:v>
                </c:pt>
                <c:pt idx="6">
                  <c:v>0.30194231629636098</c:v>
                </c:pt>
                <c:pt idx="7">
                  <c:v>7.0193599270459803E-2</c:v>
                </c:pt>
                <c:pt idx="8">
                  <c:v>6.7370603096456594E-2</c:v>
                </c:pt>
              </c:numCache>
            </c:numRef>
          </c:val>
          <c:extLst>
            <c:ext xmlns:c16="http://schemas.microsoft.com/office/drawing/2014/chart" uri="{C3380CC4-5D6E-409C-BE32-E72D297353CC}">
              <c16:uniqueId val="{00000007-E783-4D57-BFDA-6A57F855C370}"/>
            </c:ext>
          </c:extLst>
        </c:ser>
        <c:dLbls>
          <c:dLblPos val="ctr"/>
          <c:showLegendKey val="0"/>
          <c:showVal val="1"/>
          <c:showCatName val="0"/>
          <c:showSerName val="0"/>
          <c:showPercent val="0"/>
          <c:showBubbleSize val="0"/>
        </c:dLbls>
        <c:gapWidth val="64"/>
        <c:overlap val="100"/>
        <c:axId val="-636437936"/>
        <c:axId val="-636435616"/>
      </c:barChart>
      <c:catAx>
        <c:axId val="-636437936"/>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636435616"/>
        <c:crosses val="autoZero"/>
        <c:auto val="0"/>
        <c:lblAlgn val="ctr"/>
        <c:lblOffset val="100"/>
        <c:noMultiLvlLbl val="0"/>
      </c:catAx>
      <c:valAx>
        <c:axId val="-636435616"/>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solidFill>
                  <a:schemeClr val="tx1"/>
                </a:solidFill>
              </a:defRPr>
            </a:pPr>
            <a:endParaRPr lang="en-US"/>
          </a:p>
        </c:txPr>
        <c:crossAx val="-636437936"/>
        <c:crosses val="autoZero"/>
        <c:crossBetween val="between"/>
      </c:valAx>
      <c:spPr>
        <a:noFill/>
        <a:ln w="25400">
          <a:noFill/>
        </a:ln>
        <a:effectLst/>
      </c:spPr>
    </c:plotArea>
    <c:legend>
      <c:legendPos val="r"/>
      <c:layout>
        <c:manualLayout>
          <c:xMode val="edge"/>
          <c:yMode val="edge"/>
          <c:x val="0.83042893129876205"/>
          <c:y val="0.157289655090147"/>
          <c:w val="0.15329198974247099"/>
          <c:h val="0.39317216295878599"/>
        </c:manualLayout>
      </c:layout>
      <c:overlay val="0"/>
      <c:spPr>
        <a:noFill/>
        <a:ln>
          <a:solidFill>
            <a:schemeClr val="bg2">
              <a:lumMod val="75000"/>
            </a:schemeClr>
          </a:solid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solidFill>
                  <a:schemeClr val="tx1">
                    <a:lumMod val="85000"/>
                    <a:lumOff val="15000"/>
                  </a:schemeClr>
                </a:solidFill>
                <a:latin typeface="+mn-lt"/>
              </a:rPr>
              <a:t>Unsold Inventory as on Sep’17 – Completed Vs Under-Construction</a:t>
            </a:r>
          </a:p>
        </c:rich>
      </c:tx>
      <c:layout>
        <c:manualLayout>
          <c:xMode val="edge"/>
          <c:yMode val="edge"/>
          <c:x val="0.14080110211473301"/>
          <c:y val="1.3719815068366999E-2"/>
        </c:manualLayout>
      </c:layout>
      <c:overlay val="0"/>
      <c:spPr>
        <a:noFill/>
        <a:ln>
          <a:noFill/>
        </a:ln>
        <a:effectLst/>
      </c:spPr>
    </c:title>
    <c:autoTitleDeleted val="0"/>
    <c:plotArea>
      <c:layout>
        <c:manualLayout>
          <c:layoutTarget val="inner"/>
          <c:xMode val="edge"/>
          <c:yMode val="edge"/>
          <c:x val="6.6147809398880403E-2"/>
          <c:y val="0.12995217073634999"/>
          <c:w val="0.93697458431396596"/>
          <c:h val="0.70560503440301103"/>
        </c:manualLayout>
      </c:layout>
      <c:barChart>
        <c:barDir val="col"/>
        <c:grouping val="percentStacked"/>
        <c:varyColors val="0"/>
        <c:ser>
          <c:idx val="0"/>
          <c:order val="0"/>
          <c:tx>
            <c:strRef>
              <c:f>Sheet1!$B$1</c:f>
              <c:strCache>
                <c:ptCount val="1"/>
                <c:pt idx="0">
                  <c:v>Completed</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Sheet1!$B$2:$B$10</c:f>
              <c:numCache>
                <c:formatCode>0%</c:formatCode>
                <c:ptCount val="9"/>
                <c:pt idx="0">
                  <c:v>0.31608512477044398</c:v>
                </c:pt>
                <c:pt idx="1">
                  <c:v>0.163209784681207</c:v>
                </c:pt>
                <c:pt idx="2">
                  <c:v>0.26255477761547402</c:v>
                </c:pt>
                <c:pt idx="3">
                  <c:v>5.56630185797913E-2</c:v>
                </c:pt>
                <c:pt idx="4">
                  <c:v>0.120426548997978</c:v>
                </c:pt>
                <c:pt idx="5">
                  <c:v>0.11207184092366899</c:v>
                </c:pt>
                <c:pt idx="6">
                  <c:v>5.7965591201569799E-2</c:v>
                </c:pt>
                <c:pt idx="7">
                  <c:v>9.02819620525558E-2</c:v>
                </c:pt>
                <c:pt idx="8">
                  <c:v>6.6784123089411396E-2</c:v>
                </c:pt>
              </c:numCache>
            </c:numRef>
          </c:val>
          <c:extLst>
            <c:ext xmlns:c16="http://schemas.microsoft.com/office/drawing/2014/chart" uri="{C3380CC4-5D6E-409C-BE32-E72D297353CC}">
              <c16:uniqueId val="{00000000-C101-4092-80F8-5F299D31E7B9}"/>
            </c:ext>
          </c:extLst>
        </c:ser>
        <c:ser>
          <c:idx val="1"/>
          <c:order val="1"/>
          <c:tx>
            <c:strRef>
              <c:f>Sheet1!$C$1</c:f>
              <c:strCache>
                <c:ptCount val="1"/>
                <c:pt idx="0">
                  <c:v>Under Construction</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Sheet1!$C$2:$C$10</c:f>
              <c:numCache>
                <c:formatCode>0%</c:formatCode>
                <c:ptCount val="9"/>
                <c:pt idx="0">
                  <c:v>0.68391487522955596</c:v>
                </c:pt>
                <c:pt idx="1">
                  <c:v>0.83679021531879305</c:v>
                </c:pt>
                <c:pt idx="2">
                  <c:v>0.73744522238452703</c:v>
                </c:pt>
                <c:pt idx="3">
                  <c:v>0.94433698142020805</c:v>
                </c:pt>
                <c:pt idx="4">
                  <c:v>0.879573451002022</c:v>
                </c:pt>
                <c:pt idx="5">
                  <c:v>0.88792815907633105</c:v>
                </c:pt>
                <c:pt idx="6">
                  <c:v>0.94203440879843003</c:v>
                </c:pt>
                <c:pt idx="7">
                  <c:v>0.90971803794744399</c:v>
                </c:pt>
                <c:pt idx="8">
                  <c:v>0.93321587691058905</c:v>
                </c:pt>
              </c:numCache>
            </c:numRef>
          </c:val>
          <c:extLst>
            <c:ext xmlns:c16="http://schemas.microsoft.com/office/drawing/2014/chart" uri="{C3380CC4-5D6E-409C-BE32-E72D297353CC}">
              <c16:uniqueId val="{00000001-C101-4092-80F8-5F299D31E7B9}"/>
            </c:ext>
          </c:extLst>
        </c:ser>
        <c:dLbls>
          <c:showLegendKey val="0"/>
          <c:showVal val="1"/>
          <c:showCatName val="0"/>
          <c:showSerName val="0"/>
          <c:showPercent val="0"/>
          <c:showBubbleSize val="0"/>
        </c:dLbls>
        <c:gapWidth val="219"/>
        <c:overlap val="100"/>
        <c:axId val="-299148800"/>
        <c:axId val="-299168736"/>
      </c:barChart>
      <c:catAx>
        <c:axId val="-299148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299168736"/>
        <c:crosses val="autoZero"/>
        <c:auto val="1"/>
        <c:lblAlgn val="ctr"/>
        <c:lblOffset val="100"/>
        <c:noMultiLvlLbl val="0"/>
      </c:catAx>
      <c:valAx>
        <c:axId val="-299168736"/>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29914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17058543262098E-2"/>
          <c:y val="9.8664088080530399E-2"/>
          <c:w val="0.92708382625437302"/>
          <c:h val="0.74168252338420704"/>
        </c:manualLayout>
      </c:layout>
      <c:lineChart>
        <c:grouping val="standard"/>
        <c:varyColors val="0"/>
        <c:ser>
          <c:idx val="0"/>
          <c:order val="0"/>
          <c:tx>
            <c:strRef>
              <c:f>Sheet1!$A$2</c:f>
              <c:strCache>
                <c:ptCount val="1"/>
                <c:pt idx="0">
                  <c:v>Ahmedabad</c:v>
                </c:pt>
              </c:strCache>
            </c:strRef>
          </c:tx>
          <c:marker>
            <c:symbol val="none"/>
          </c:marker>
          <c:dLbls>
            <c:dLbl>
              <c:idx val="0"/>
              <c:layout>
                <c:manualLayout>
                  <c:x val="-4.4106172821137303E-2"/>
                  <c:y val="2.3323669739929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C1-4E2C-9FE9-995431A12504}"/>
                </c:ext>
              </c:extLst>
            </c:dLbl>
            <c:dLbl>
              <c:idx val="1"/>
              <c:delete val="1"/>
              <c:extLst>
                <c:ext xmlns:c15="http://schemas.microsoft.com/office/drawing/2012/chart" uri="{CE6537A1-D6FC-4f65-9D91-7224C49458BB}"/>
                <c:ext xmlns:c16="http://schemas.microsoft.com/office/drawing/2014/chart" uri="{C3380CC4-5D6E-409C-BE32-E72D297353CC}">
                  <c16:uniqueId val="{00000001-7CC1-4E2C-9FE9-995431A12504}"/>
                </c:ext>
              </c:extLst>
            </c:dLbl>
            <c:dLbl>
              <c:idx val="2"/>
              <c:delete val="1"/>
              <c:extLst>
                <c:ext xmlns:c15="http://schemas.microsoft.com/office/drawing/2012/chart" uri="{CE6537A1-D6FC-4f65-9D91-7224C49458BB}"/>
                <c:ext xmlns:c16="http://schemas.microsoft.com/office/drawing/2014/chart" uri="{C3380CC4-5D6E-409C-BE32-E72D297353CC}">
                  <c16:uniqueId val="{00000000-B172-4ACF-81C5-9FD8C2C0F98E}"/>
                </c:ext>
              </c:extLst>
            </c:dLbl>
            <c:dLbl>
              <c:idx val="3"/>
              <c:delete val="1"/>
              <c:extLst>
                <c:ext xmlns:c15="http://schemas.microsoft.com/office/drawing/2012/chart" uri="{CE6537A1-D6FC-4f65-9D91-7224C49458BB}"/>
                <c:ext xmlns:c16="http://schemas.microsoft.com/office/drawing/2014/chart" uri="{C3380CC4-5D6E-409C-BE32-E72D297353CC}">
                  <c16:uniqueId val="{00000001-B172-4ACF-81C5-9FD8C2C0F98E}"/>
                </c:ext>
              </c:extLst>
            </c:dLbl>
            <c:dLbl>
              <c:idx val="4"/>
              <c:delete val="1"/>
              <c:extLst>
                <c:ext xmlns:c15="http://schemas.microsoft.com/office/drawing/2012/chart" uri="{CE6537A1-D6FC-4f65-9D91-7224C49458BB}"/>
                <c:ext xmlns:c16="http://schemas.microsoft.com/office/drawing/2014/chart" uri="{C3380CC4-5D6E-409C-BE32-E72D297353CC}">
                  <c16:uniqueId val="{00000002-7CC1-4E2C-9FE9-995431A12504}"/>
                </c:ext>
              </c:extLst>
            </c:dLbl>
            <c:dLbl>
              <c:idx val="5"/>
              <c:delete val="1"/>
              <c:extLst>
                <c:ext xmlns:c15="http://schemas.microsoft.com/office/drawing/2012/chart" uri="{CE6537A1-D6FC-4f65-9D91-7224C49458BB}"/>
                <c:ext xmlns:c16="http://schemas.microsoft.com/office/drawing/2014/chart" uri="{C3380CC4-5D6E-409C-BE32-E72D297353CC}">
                  <c16:uniqueId val="{00000003-7CC1-4E2C-9FE9-995431A12504}"/>
                </c:ext>
              </c:extLst>
            </c:dLbl>
            <c:dLbl>
              <c:idx val="6"/>
              <c:layout>
                <c:manualLayout>
                  <c:x val="-2.38108377324769E-2"/>
                  <c:y val="2.3323669739929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C1-4E2C-9FE9-995431A12504}"/>
                </c:ext>
              </c:extLst>
            </c:dLbl>
            <c:dLbl>
              <c:idx val="7"/>
              <c:delete val="1"/>
              <c:extLst>
                <c:ext xmlns:c15="http://schemas.microsoft.com/office/drawing/2012/chart" uri="{CE6537A1-D6FC-4f65-9D91-7224C49458BB}"/>
                <c:ext xmlns:c16="http://schemas.microsoft.com/office/drawing/2014/chart" uri="{C3380CC4-5D6E-409C-BE32-E72D297353CC}">
                  <c16:uniqueId val="{00000005-7CC1-4E2C-9FE9-995431A12504}"/>
                </c:ext>
              </c:extLst>
            </c:dLbl>
            <c:dLbl>
              <c:idx val="8"/>
              <c:layout>
                <c:manualLayout>
                  <c:x val="-2.1044160136192099E-2"/>
                  <c:y val="-1.5757619414767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C1-4E2C-9FE9-995431A12504}"/>
                </c:ext>
              </c:extLst>
            </c:dLbl>
            <c:dLbl>
              <c:idx val="9"/>
              <c:layout>
                <c:manualLayout>
                  <c:x val="-2.36501690130555E-2"/>
                  <c:y val="-2.867903826388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1-4E2C-9FE9-995431A12504}"/>
                </c:ext>
              </c:extLst>
            </c:dLbl>
            <c:dLbl>
              <c:idx val="10"/>
              <c:delete val="1"/>
              <c:extLst>
                <c:ext xmlns:c15="http://schemas.microsoft.com/office/drawing/2012/chart" uri="{CE6537A1-D6FC-4f65-9D91-7224C49458BB}"/>
                <c:ext xmlns:c16="http://schemas.microsoft.com/office/drawing/2014/chart" uri="{C3380CC4-5D6E-409C-BE32-E72D297353CC}">
                  <c16:uniqueId val="{00000008-7CC1-4E2C-9FE9-995431A12504}"/>
                </c:ext>
              </c:extLst>
            </c:dLbl>
            <c:dLbl>
              <c:idx val="11"/>
              <c:layout>
                <c:manualLayout>
                  <c:x val="-2.4400104418012301E-2"/>
                  <c:y val="-1.0589051875121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C1-4E2C-9FE9-995431A12504}"/>
                </c:ext>
              </c:extLst>
            </c:dLbl>
            <c:dLbl>
              <c:idx val="12"/>
              <c:layout>
                <c:manualLayout>
                  <c:x val="-1.05938091577617E-2"/>
                  <c:y val="1.26695020532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D4-443D-B867-7A3C6A398B65}"/>
                </c:ext>
              </c:extLst>
            </c:dLbl>
            <c:dLbl>
              <c:idx val="13"/>
              <c:layout>
                <c:manualLayout>
                  <c:x val="-6.4567284273374902E-4"/>
                  <c:y val="1.26695020532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C6-4BFF-8EE0-176AFCA2A17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Sheet1!$B$2:$N$2</c:f>
              <c:numCache>
                <c:formatCode>#,##0</c:formatCode>
                <c:ptCount val="13"/>
                <c:pt idx="0">
                  <c:v>100</c:v>
                </c:pt>
                <c:pt idx="1">
                  <c:v>100.68569169063331</c:v>
                </c:pt>
                <c:pt idx="2">
                  <c:v>101.7120019562656</c:v>
                </c:pt>
                <c:pt idx="3">
                  <c:v>101.4540705758204</c:v>
                </c:pt>
                <c:pt idx="4">
                  <c:v>103.0037669033229</c:v>
                </c:pt>
                <c:pt idx="5">
                  <c:v>105.30557906851099</c:v>
                </c:pt>
                <c:pt idx="6">
                  <c:v>106.71567790263779</c:v>
                </c:pt>
                <c:pt idx="7">
                  <c:v>106.8705328024562</c:v>
                </c:pt>
                <c:pt idx="8">
                  <c:v>104.9875442196962</c:v>
                </c:pt>
                <c:pt idx="9">
                  <c:v>106.0826389514294</c:v>
                </c:pt>
                <c:pt idx="10" formatCode="0">
                  <c:v>105.4944184156585</c:v>
                </c:pt>
                <c:pt idx="11" formatCode="0">
                  <c:v>105.0524961911777</c:v>
                </c:pt>
                <c:pt idx="12">
                  <c:v>106.155048563478</c:v>
                </c:pt>
              </c:numCache>
            </c:numRef>
          </c:val>
          <c:smooth val="0"/>
          <c:extLst>
            <c:ext xmlns:c16="http://schemas.microsoft.com/office/drawing/2014/chart" uri="{C3380CC4-5D6E-409C-BE32-E72D297353CC}">
              <c16:uniqueId val="{0000000A-7CC1-4E2C-9FE9-995431A12504}"/>
            </c:ext>
          </c:extLst>
        </c:ser>
        <c:ser>
          <c:idx val="1"/>
          <c:order val="1"/>
          <c:tx>
            <c:strRef>
              <c:f>Sheet1!$A$3</c:f>
              <c:strCache>
                <c:ptCount val="1"/>
                <c:pt idx="0">
                  <c:v>Bengaluru</c:v>
                </c:pt>
              </c:strCache>
            </c:strRef>
          </c:tx>
          <c:spPr>
            <a:ln>
              <a:solidFill>
                <a:srgbClr val="66CCFF"/>
              </a:solidFill>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7CC1-4E2C-9FE9-995431A12504}"/>
                </c:ext>
              </c:extLst>
            </c:dLbl>
            <c:dLbl>
              <c:idx val="1"/>
              <c:layout>
                <c:manualLayout>
                  <c:x val="-2.3972616809323499E-2"/>
                  <c:y val="-3.1011405237875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72-4ACF-81C5-9FD8C2C0F98E}"/>
                </c:ext>
              </c:extLst>
            </c:dLbl>
            <c:dLbl>
              <c:idx val="2"/>
              <c:layout>
                <c:manualLayout>
                  <c:x val="-2.96132325291644E-2"/>
                  <c:y val="-2.0674270158583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72-4ACF-81C5-9FD8C2C0F98E}"/>
                </c:ext>
              </c:extLst>
            </c:dLbl>
            <c:dLbl>
              <c:idx val="3"/>
              <c:layout>
                <c:manualLayout>
                  <c:x val="-2.6105502387323998E-2"/>
                  <c:y val="-2.817520467222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D0-4EB2-A866-4FF72A628658}"/>
                </c:ext>
              </c:extLst>
            </c:dLbl>
            <c:dLbl>
              <c:idx val="4"/>
              <c:layout>
                <c:manualLayout>
                  <c:x val="-2.6105502387323998E-2"/>
                  <c:y val="-2.817520467222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D0-4EB2-A866-4FF72A628658}"/>
                </c:ext>
              </c:extLst>
            </c:dLbl>
            <c:dLbl>
              <c:idx val="5"/>
              <c:layout>
                <c:manualLayout>
                  <c:x val="-2.0464886667483102E-2"/>
                  <c:y val="2.3510470724236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9-4B7C-B9AC-CAB306DE05EC}"/>
                </c:ext>
              </c:extLst>
            </c:dLbl>
            <c:dLbl>
              <c:idx val="6"/>
              <c:layout>
                <c:manualLayout>
                  <c:x val="-2.2562462879363299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9-4B7C-B9AC-CAB306DE05EC}"/>
                </c:ext>
              </c:extLst>
            </c:dLbl>
            <c:dLbl>
              <c:idx val="7"/>
              <c:layout>
                <c:manualLayout>
                  <c:x val="-1.9054732737522902E-2"/>
                  <c:y val="2.0926186954413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1-47FB-A733-346347A9B9B0}"/>
                </c:ext>
              </c:extLst>
            </c:dLbl>
            <c:dLbl>
              <c:idx val="8"/>
              <c:layout>
                <c:manualLayout>
                  <c:x val="-2.7515656317284198E-2"/>
                  <c:y val="-1.7838069592930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72-4ACF-81C5-9FD8C2C0F98E}"/>
                </c:ext>
              </c:extLst>
            </c:dLbl>
            <c:dLbl>
              <c:idx val="9"/>
              <c:layout>
                <c:manualLayout>
                  <c:x val="-2.53827707392838E-2"/>
                  <c:y val="-3.1011405237875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C1-4E2C-9FE9-995431A12504}"/>
                </c:ext>
              </c:extLst>
            </c:dLbl>
            <c:dLbl>
              <c:idx val="11"/>
              <c:layout>
                <c:manualLayout>
                  <c:x val="-1.67456334361487E-2"/>
                  <c:y val="-2.5590920902399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C1-4E2C-9FE9-995431A12504}"/>
                </c:ext>
              </c:extLst>
            </c:dLbl>
            <c:dLbl>
              <c:idx val="12"/>
              <c:layout>
                <c:manualLayout>
                  <c:x val="-8.5560812110981408E-3"/>
                  <c:y val="2.5191679582998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4-443D-B867-7A3C6A398B65}"/>
                </c:ext>
              </c:extLst>
            </c:dLbl>
            <c:dLbl>
              <c:idx val="13"/>
              <c:layout>
                <c:manualLayout>
                  <c:x val="-1.2732468594375101E-3"/>
                  <c:y val="-2.33236697399300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C6-4BFF-8EE0-176AFCA2A17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Sheet1!$B$3:$N$3</c:f>
              <c:numCache>
                <c:formatCode>#,##0</c:formatCode>
                <c:ptCount val="13"/>
                <c:pt idx="0">
                  <c:v>100</c:v>
                </c:pt>
                <c:pt idx="1">
                  <c:v>101.4599194429033</c:v>
                </c:pt>
                <c:pt idx="2">
                  <c:v>102.8651867957168</c:v>
                </c:pt>
                <c:pt idx="3">
                  <c:v>103.7234130045409</c:v>
                </c:pt>
                <c:pt idx="4">
                  <c:v>104.3815470794206</c:v>
                </c:pt>
                <c:pt idx="5">
                  <c:v>105.3936766909688</c:v>
                </c:pt>
                <c:pt idx="6">
                  <c:v>105.71062206440391</c:v>
                </c:pt>
                <c:pt idx="7">
                  <c:v>106.9476870778103</c:v>
                </c:pt>
                <c:pt idx="8">
                  <c:v>108.0569139742187</c:v>
                </c:pt>
                <c:pt idx="9">
                  <c:v>107.886674938458</c:v>
                </c:pt>
                <c:pt idx="10" formatCode="0">
                  <c:v>108.2021060724301</c:v>
                </c:pt>
                <c:pt idx="11" formatCode="0">
                  <c:v>108.6994783909948</c:v>
                </c:pt>
                <c:pt idx="12">
                  <c:v>110.6529712710032</c:v>
                </c:pt>
              </c:numCache>
            </c:numRef>
          </c:val>
          <c:smooth val="0"/>
          <c:extLst>
            <c:ext xmlns:c16="http://schemas.microsoft.com/office/drawing/2014/chart" uri="{C3380CC4-5D6E-409C-BE32-E72D297353CC}">
              <c16:uniqueId val="{0000000E-7CC1-4E2C-9FE9-995431A12504}"/>
            </c:ext>
          </c:extLst>
        </c:ser>
        <c:ser>
          <c:idx val="2"/>
          <c:order val="2"/>
          <c:tx>
            <c:strRef>
              <c:f>Sheet1!$A$4</c:f>
              <c:strCache>
                <c:ptCount val="1"/>
                <c:pt idx="0">
                  <c:v>Chennai</c:v>
                </c:pt>
              </c:strCache>
            </c:strRef>
          </c:tx>
          <c:spPr>
            <a:ln>
              <a:solidFill>
                <a:srgbClr val="66006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B172-4ACF-81C5-9FD8C2C0F98E}"/>
                </c:ext>
              </c:extLst>
            </c:dLbl>
            <c:dLbl>
              <c:idx val="1"/>
              <c:delete val="1"/>
              <c:extLst>
                <c:ext xmlns:c15="http://schemas.microsoft.com/office/drawing/2012/chart" uri="{CE6537A1-D6FC-4f65-9D91-7224C49458BB}"/>
                <c:ext xmlns:c16="http://schemas.microsoft.com/office/drawing/2014/chart" uri="{C3380CC4-5D6E-409C-BE32-E72D297353CC}">
                  <c16:uniqueId val="{00000006-B172-4ACF-81C5-9FD8C2C0F98E}"/>
                </c:ext>
              </c:extLst>
            </c:dLbl>
            <c:dLbl>
              <c:idx val="2"/>
              <c:delete val="1"/>
              <c:extLst>
                <c:ext xmlns:c15="http://schemas.microsoft.com/office/drawing/2012/chart" uri="{CE6537A1-D6FC-4f65-9D91-7224C49458BB}"/>
                <c:ext xmlns:c16="http://schemas.microsoft.com/office/drawing/2014/chart" uri="{C3380CC4-5D6E-409C-BE32-E72D297353CC}">
                  <c16:uniqueId val="{00000000-84A4-4AD4-9CB9-BA8CD8FA71CB}"/>
                </c:ext>
              </c:extLst>
            </c:dLbl>
            <c:dLbl>
              <c:idx val="3"/>
              <c:delete val="1"/>
              <c:extLst>
                <c:ext xmlns:c15="http://schemas.microsoft.com/office/drawing/2012/chart" uri="{CE6537A1-D6FC-4f65-9D91-7224C49458BB}"/>
                <c:ext xmlns:c16="http://schemas.microsoft.com/office/drawing/2014/chart" uri="{C3380CC4-5D6E-409C-BE32-E72D297353CC}">
                  <c16:uniqueId val="{00000001-84A4-4AD4-9CB9-BA8CD8FA71CB}"/>
                </c:ext>
              </c:extLst>
            </c:dLbl>
            <c:dLbl>
              <c:idx val="4"/>
              <c:delete val="1"/>
              <c:extLst>
                <c:ext xmlns:c15="http://schemas.microsoft.com/office/drawing/2012/chart" uri="{CE6537A1-D6FC-4f65-9D91-7224C49458BB}"/>
                <c:ext xmlns:c16="http://schemas.microsoft.com/office/drawing/2014/chart" uri="{C3380CC4-5D6E-409C-BE32-E72D297353CC}">
                  <c16:uniqueId val="{00000002-84A4-4AD4-9CB9-BA8CD8FA71CB}"/>
                </c:ext>
              </c:extLst>
            </c:dLbl>
            <c:dLbl>
              <c:idx val="5"/>
              <c:layout>
                <c:manualLayout>
                  <c:x val="-2.1875040597443399E-2"/>
                  <c:y val="-2.83620056565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4-4AD4-9CB9-BA8CD8FA71CB}"/>
                </c:ext>
              </c:extLst>
            </c:dLbl>
            <c:dLbl>
              <c:idx val="6"/>
              <c:layout>
                <c:manualLayout>
                  <c:x val="-3.3156272037124998E-2"/>
                  <c:y val="-2.3510470724236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A4-4AD4-9CB9-BA8CD8FA71CB}"/>
                </c:ext>
              </c:extLst>
            </c:dLbl>
            <c:dLbl>
              <c:idx val="7"/>
              <c:delete val="1"/>
              <c:extLst>
                <c:ext xmlns:c15="http://schemas.microsoft.com/office/drawing/2012/chart" uri="{CE6537A1-D6FC-4f65-9D91-7224C49458BB}"/>
                <c:ext xmlns:c16="http://schemas.microsoft.com/office/drawing/2014/chart" uri="{C3380CC4-5D6E-409C-BE32-E72D297353CC}">
                  <c16:uniqueId val="{00000005-84A4-4AD4-9CB9-BA8CD8FA71CB}"/>
                </c:ext>
              </c:extLst>
            </c:dLbl>
            <c:dLbl>
              <c:idx val="8"/>
              <c:layout>
                <c:manualLayout>
                  <c:x val="-1.9054732737522999E-2"/>
                  <c:y val="1.52537858231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21-47FB-A733-346347A9B9B0}"/>
                </c:ext>
              </c:extLst>
            </c:dLbl>
            <c:dLbl>
              <c:idx val="9"/>
              <c:delete val="1"/>
              <c:extLst>
                <c:ext xmlns:c15="http://schemas.microsoft.com/office/drawing/2012/chart" uri="{CE6537A1-D6FC-4f65-9D91-7224C49458BB}"/>
                <c:ext xmlns:c16="http://schemas.microsoft.com/office/drawing/2014/chart" uri="{C3380CC4-5D6E-409C-BE32-E72D297353CC}">
                  <c16:uniqueId val="{00000007-B172-4ACF-81C5-9FD8C2C0F98E}"/>
                </c:ext>
              </c:extLst>
            </c:dLbl>
            <c:dLbl>
              <c:idx val="10"/>
              <c:layout>
                <c:manualLayout>
                  <c:x val="-2.25624628793634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A4-4AD4-9CB9-BA8CD8FA71CB}"/>
                </c:ext>
              </c:extLst>
            </c:dLbl>
            <c:dLbl>
              <c:idx val="11"/>
              <c:delete val="1"/>
              <c:extLst>
                <c:ext xmlns:c15="http://schemas.microsoft.com/office/drawing/2012/chart" uri="{CE6537A1-D6FC-4f65-9D91-7224C49458BB}"/>
                <c:ext xmlns:c16="http://schemas.microsoft.com/office/drawing/2014/chart" uri="{C3380CC4-5D6E-409C-BE32-E72D297353CC}">
                  <c16:uniqueId val="{00000007-84A4-4AD4-9CB9-BA8CD8FA71CB}"/>
                </c:ext>
              </c:extLst>
            </c:dLbl>
            <c:dLbl>
              <c:idx val="12"/>
              <c:layout>
                <c:manualLayout>
                  <c:x val="-9.1836552278014901E-3"/>
                  <c:y val="-2.5191679582998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7F-4630-832B-F6FFA6C08EB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Sheet1!$B$4:$N$4</c:f>
              <c:numCache>
                <c:formatCode>#,##0</c:formatCode>
                <c:ptCount val="13"/>
                <c:pt idx="0">
                  <c:v>100</c:v>
                </c:pt>
                <c:pt idx="1">
                  <c:v>99.580085351082218</c:v>
                </c:pt>
                <c:pt idx="2">
                  <c:v>98.979923746460756</c:v>
                </c:pt>
                <c:pt idx="3">
                  <c:v>99.892599615768816</c:v>
                </c:pt>
                <c:pt idx="4">
                  <c:v>100.2104225968815</c:v>
                </c:pt>
                <c:pt idx="5">
                  <c:v>101.0283505577044</c:v>
                </c:pt>
                <c:pt idx="6">
                  <c:v>101.62998342917599</c:v>
                </c:pt>
                <c:pt idx="7">
                  <c:v>102.7094447912564</c:v>
                </c:pt>
                <c:pt idx="8">
                  <c:v>103.3668558620825</c:v>
                </c:pt>
                <c:pt idx="9">
                  <c:v>104.0897865116351</c:v>
                </c:pt>
                <c:pt idx="10" formatCode="0">
                  <c:v>104.5325749588454</c:v>
                </c:pt>
                <c:pt idx="11" formatCode="0">
                  <c:v>104.6464325698073</c:v>
                </c:pt>
                <c:pt idx="12">
                  <c:v>104.3688137368204</c:v>
                </c:pt>
              </c:numCache>
            </c:numRef>
          </c:val>
          <c:smooth val="0"/>
          <c:extLst>
            <c:ext xmlns:c16="http://schemas.microsoft.com/office/drawing/2014/chart" uri="{C3380CC4-5D6E-409C-BE32-E72D297353CC}">
              <c16:uniqueId val="{0000001B-7CC1-4E2C-9FE9-995431A12504}"/>
            </c:ext>
          </c:extLst>
        </c:ser>
        <c:ser>
          <c:idx val="3"/>
          <c:order val="3"/>
          <c:tx>
            <c:strRef>
              <c:f>Sheet1!$A$5</c:f>
              <c:strCache>
                <c:ptCount val="1"/>
                <c:pt idx="0">
                  <c:v>Gurugram</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C-7CC1-4E2C-9FE9-995431A12504}"/>
                </c:ext>
              </c:extLst>
            </c:dLbl>
            <c:dLbl>
              <c:idx val="1"/>
              <c:delete val="1"/>
              <c:extLst>
                <c:ext xmlns:c15="http://schemas.microsoft.com/office/drawing/2012/chart" uri="{CE6537A1-D6FC-4f65-9D91-7224C49458BB}"/>
                <c:ext xmlns:c16="http://schemas.microsoft.com/office/drawing/2014/chart" uri="{C3380CC4-5D6E-409C-BE32-E72D297353CC}">
                  <c16:uniqueId val="{00000008-B172-4ACF-81C5-9FD8C2C0F98E}"/>
                </c:ext>
              </c:extLst>
            </c:dLbl>
            <c:dLbl>
              <c:idx val="2"/>
              <c:delete val="1"/>
              <c:extLst>
                <c:ext xmlns:c15="http://schemas.microsoft.com/office/drawing/2012/chart" uri="{CE6537A1-D6FC-4f65-9D91-7224C49458BB}"/>
                <c:ext xmlns:c16="http://schemas.microsoft.com/office/drawing/2014/chart" uri="{C3380CC4-5D6E-409C-BE32-E72D297353CC}">
                  <c16:uniqueId val="{0000001E-7CC1-4E2C-9FE9-995431A12504}"/>
                </c:ext>
              </c:extLst>
            </c:dLbl>
            <c:dLbl>
              <c:idx val="3"/>
              <c:layout>
                <c:manualLayout>
                  <c:x val="-2.11523089494032E-2"/>
                  <c:y val="-9.47559769310430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CC1-4E2C-9FE9-995431A12504}"/>
                </c:ext>
              </c:extLst>
            </c:dLbl>
            <c:dLbl>
              <c:idx val="4"/>
              <c:layout>
                <c:manualLayout>
                  <c:x val="-1.69218471595225E-2"/>
                  <c:y val="-5.1685675396458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72-4ACF-81C5-9FD8C2C0F98E}"/>
                </c:ext>
              </c:extLst>
            </c:dLbl>
            <c:dLbl>
              <c:idx val="5"/>
              <c:layout>
                <c:manualLayout>
                  <c:x val="-1.1528063895296E-2"/>
                  <c:y val="-1.0337135079291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72-4ACF-81C5-9FD8C2C0F98E}"/>
                </c:ext>
              </c:extLst>
            </c:dLbl>
            <c:dLbl>
              <c:idx val="6"/>
              <c:layout>
                <c:manualLayout>
                  <c:x val="-2.11523089494032E-2"/>
                  <c:y val="2.5842837698229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72-4ACF-81C5-9FD8C2C0F98E}"/>
                </c:ext>
              </c:extLst>
            </c:dLbl>
            <c:dLbl>
              <c:idx val="7"/>
              <c:delete val="1"/>
              <c:extLst>
                <c:ext xmlns:c15="http://schemas.microsoft.com/office/drawing/2012/chart" uri="{CE6537A1-D6FC-4f65-9D91-7224C49458BB}"/>
                <c:ext xmlns:c16="http://schemas.microsoft.com/office/drawing/2014/chart" uri="{C3380CC4-5D6E-409C-BE32-E72D297353CC}">
                  <c16:uniqueId val="{0000000C-B172-4ACF-81C5-9FD8C2C0F98E}"/>
                </c:ext>
              </c:extLst>
            </c:dLbl>
            <c:dLbl>
              <c:idx val="8"/>
              <c:layout>
                <c:manualLayout>
                  <c:x val="-1.9988987475057202E-2"/>
                  <c:y val="2.3258553928406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72-4ACF-81C5-9FD8C2C0F98E}"/>
                </c:ext>
              </c:extLst>
            </c:dLbl>
            <c:dLbl>
              <c:idx val="9"/>
              <c:layout>
                <c:manualLayout>
                  <c:x val="-1.9988987475057202E-2"/>
                  <c:y val="2.3258553928406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172-4ACF-81C5-9FD8C2C0F98E}"/>
                </c:ext>
              </c:extLst>
            </c:dLbl>
            <c:dLbl>
              <c:idx val="10"/>
              <c:layout>
                <c:manualLayout>
                  <c:x val="-1.7168679615136798E-2"/>
                  <c:y val="1.55057026189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A4-4AD4-9CB9-BA8CD8FA71CB}"/>
                </c:ext>
              </c:extLst>
            </c:dLbl>
            <c:dLbl>
              <c:idx val="11"/>
              <c:layout>
                <c:manualLayout>
                  <c:x val="-2.1399141405017402E-2"/>
                  <c:y val="-2.58428376982303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72-4ACF-81C5-9FD8C2C0F98E}"/>
                </c:ext>
              </c:extLst>
            </c:dLbl>
            <c:dLbl>
              <c:idx val="12"/>
              <c:delete val="1"/>
              <c:extLst>
                <c:ext xmlns:c15="http://schemas.microsoft.com/office/drawing/2012/chart" uri="{CE6537A1-D6FC-4f65-9D91-7224C49458BB}"/>
                <c:ext xmlns:c16="http://schemas.microsoft.com/office/drawing/2014/chart" uri="{C3380CC4-5D6E-409C-BE32-E72D297353CC}">
                  <c16:uniqueId val="{00000001-8A7F-4630-832B-F6FFA6C08EB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Sheet1!$B$5:$N$5</c:f>
              <c:numCache>
                <c:formatCode>#,##0</c:formatCode>
                <c:ptCount val="13"/>
                <c:pt idx="0">
                  <c:v>100</c:v>
                </c:pt>
                <c:pt idx="1">
                  <c:v>99.879442720819199</c:v>
                </c:pt>
                <c:pt idx="2">
                  <c:v>99.314726952323568</c:v>
                </c:pt>
                <c:pt idx="3">
                  <c:v>99.580882759274019</c:v>
                </c:pt>
                <c:pt idx="4">
                  <c:v>99.710250263368195</c:v>
                </c:pt>
                <c:pt idx="5">
                  <c:v>98.667563127226344</c:v>
                </c:pt>
                <c:pt idx="6">
                  <c:v>94.718706991602915</c:v>
                </c:pt>
                <c:pt idx="7">
                  <c:v>97.289215544380497</c:v>
                </c:pt>
                <c:pt idx="8">
                  <c:v>98.294882894357102</c:v>
                </c:pt>
                <c:pt idx="9">
                  <c:v>96.883206627141675</c:v>
                </c:pt>
                <c:pt idx="10" formatCode="0">
                  <c:v>94.219250394065455</c:v>
                </c:pt>
                <c:pt idx="11" formatCode="0">
                  <c:v>94.469743578947742</c:v>
                </c:pt>
                <c:pt idx="12">
                  <c:v>107.0860979317374</c:v>
                </c:pt>
              </c:numCache>
            </c:numRef>
          </c:val>
          <c:smooth val="0"/>
          <c:extLst>
            <c:ext xmlns:c16="http://schemas.microsoft.com/office/drawing/2014/chart" uri="{C3380CC4-5D6E-409C-BE32-E72D297353CC}">
              <c16:uniqueId val="{00000023-7CC1-4E2C-9FE9-995431A12504}"/>
            </c:ext>
          </c:extLst>
        </c:ser>
        <c:ser>
          <c:idx val="4"/>
          <c:order val="4"/>
          <c:tx>
            <c:strRef>
              <c:f>Sheet1!$A$6</c:f>
              <c:strCache>
                <c:ptCount val="1"/>
                <c:pt idx="0">
                  <c:v>Hyderabad</c:v>
                </c:pt>
              </c:strCache>
            </c:strRef>
          </c:tx>
          <c:spPr>
            <a:ln>
              <a:solidFill>
                <a:srgbClr val="FF000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4-7CC1-4E2C-9FE9-995431A12504}"/>
                </c:ext>
              </c:extLst>
            </c:dLbl>
            <c:dLbl>
              <c:idx val="1"/>
              <c:delete val="1"/>
              <c:extLst>
                <c:ext xmlns:c15="http://schemas.microsoft.com/office/drawing/2012/chart" uri="{CE6537A1-D6FC-4f65-9D91-7224C49458BB}"/>
                <c:ext xmlns:c16="http://schemas.microsoft.com/office/drawing/2014/chart" uri="{C3380CC4-5D6E-409C-BE32-E72D297353CC}">
                  <c16:uniqueId val="{00000025-7CC1-4E2C-9FE9-995431A12504}"/>
                </c:ext>
              </c:extLst>
            </c:dLbl>
            <c:dLbl>
              <c:idx val="2"/>
              <c:layout>
                <c:manualLayout>
                  <c:x val="-2.2562462879363299E-2"/>
                  <c:y val="1.5505702618937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C1-4E2C-9FE9-995431A12504}"/>
                </c:ext>
              </c:extLst>
            </c:dLbl>
            <c:dLbl>
              <c:idx val="3"/>
              <c:layout>
                <c:manualLayout>
                  <c:x val="-2.11523089494032E-2"/>
                  <c:y val="7.7528513094686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CC1-4E2C-9FE9-995431A12504}"/>
                </c:ext>
              </c:extLst>
            </c:dLbl>
            <c:dLbl>
              <c:idx val="4"/>
              <c:layout>
                <c:manualLayout>
                  <c:x val="-1.83320010894828E-2"/>
                  <c:y val="7.7528513094687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CC1-4E2C-9FE9-995431A12504}"/>
                </c:ext>
              </c:extLst>
            </c:dLbl>
            <c:dLbl>
              <c:idx val="5"/>
              <c:layout>
                <c:manualLayout>
                  <c:x val="-2.1152308949403099E-2"/>
                  <c:y val="-2.0674270158583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CC1-4E2C-9FE9-995431A12504}"/>
                </c:ext>
              </c:extLst>
            </c:dLbl>
            <c:dLbl>
              <c:idx val="6"/>
              <c:layout>
                <c:manualLayout>
                  <c:x val="-2.96132325291644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7CC1-4E2C-9FE9-995431A12504}"/>
                </c:ext>
              </c:extLst>
            </c:dLbl>
            <c:dLbl>
              <c:idx val="7"/>
              <c:layout>
                <c:manualLayout>
                  <c:x val="-3.1023386459124599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7CC1-4E2C-9FE9-995431A12504}"/>
                </c:ext>
              </c:extLst>
            </c:dLbl>
            <c:dLbl>
              <c:idx val="8"/>
              <c:layout>
                <c:manualLayout>
                  <c:x val="-3.2325391575873698E-2"/>
                  <c:y val="-2.6094754494059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7CC1-4E2C-9FE9-995431A12504}"/>
                </c:ext>
              </c:extLst>
            </c:dLbl>
            <c:dLbl>
              <c:idx val="9"/>
              <c:layout>
                <c:manualLayout>
                  <c:x val="-2.6470476872976E-2"/>
                  <c:y val="-2.867903826388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7CC1-4E2C-9FE9-995431A12504}"/>
                </c:ext>
              </c:extLst>
            </c:dLbl>
            <c:dLbl>
              <c:idx val="10"/>
              <c:layout>
                <c:manualLayout>
                  <c:x val="-2.59204058045488E-2"/>
                  <c:y val="-2.0926186954413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7CC1-4E2C-9FE9-995431A12504}"/>
                </c:ext>
              </c:extLst>
            </c:dLbl>
            <c:dLbl>
              <c:idx val="11"/>
              <c:layout>
                <c:manualLayout>
                  <c:x val="-2.6616710945870301E-2"/>
                  <c:y val="-2.351067421114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7CC1-4E2C-9FE9-995431A12504}"/>
                </c:ext>
              </c:extLst>
            </c:dLbl>
            <c:dLbl>
              <c:idx val="12"/>
              <c:layout>
                <c:manualLayout>
                  <c:x val="-8.5560812110981408E-3"/>
                  <c:y val="-2.83620056565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C6-4BFF-8EE0-176AFCA2A179}"/>
                </c:ext>
              </c:extLst>
            </c:dLbl>
            <c:dLbl>
              <c:idx val="13"/>
              <c:layout>
                <c:manualLayout>
                  <c:x val="-1.1926904282415199E-2"/>
                  <c:y val="-2.83620056565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C6-4BFF-8EE0-176AFCA2A17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Sheet1!$B$6:$N$6</c:f>
              <c:numCache>
                <c:formatCode>#,##0</c:formatCode>
                <c:ptCount val="13"/>
                <c:pt idx="0">
                  <c:v>100</c:v>
                </c:pt>
                <c:pt idx="1">
                  <c:v>100.5980796274268</c:v>
                </c:pt>
                <c:pt idx="2">
                  <c:v>102.2382723768675</c:v>
                </c:pt>
                <c:pt idx="3">
                  <c:v>102.77352827366769</c:v>
                </c:pt>
                <c:pt idx="4">
                  <c:v>103.0420528867411</c:v>
                </c:pt>
                <c:pt idx="5">
                  <c:v>105.97759859929251</c:v>
                </c:pt>
                <c:pt idx="6">
                  <c:v>108.0494431483564</c:v>
                </c:pt>
                <c:pt idx="7">
                  <c:v>111.14019336437821</c:v>
                </c:pt>
                <c:pt idx="8">
                  <c:v>114.05393310732801</c:v>
                </c:pt>
                <c:pt idx="9">
                  <c:v>114.59184324596841</c:v>
                </c:pt>
                <c:pt idx="10" formatCode="0">
                  <c:v>114.3381858194097</c:v>
                </c:pt>
                <c:pt idx="11" formatCode="0">
                  <c:v>116.589760867397</c:v>
                </c:pt>
                <c:pt idx="12">
                  <c:v>118.2345298958728</c:v>
                </c:pt>
              </c:numCache>
            </c:numRef>
          </c:val>
          <c:smooth val="0"/>
          <c:extLst>
            <c:ext xmlns:c16="http://schemas.microsoft.com/office/drawing/2014/chart" uri="{C3380CC4-5D6E-409C-BE32-E72D297353CC}">
              <c16:uniqueId val="{00000030-7CC1-4E2C-9FE9-995431A12504}"/>
            </c:ext>
          </c:extLst>
        </c:ser>
        <c:ser>
          <c:idx val="5"/>
          <c:order val="5"/>
          <c:tx>
            <c:strRef>
              <c:f>Sheet1!$A$7</c:f>
              <c:strCache>
                <c:ptCount val="1"/>
                <c:pt idx="0">
                  <c:v>Kolkata</c:v>
                </c:pt>
              </c:strCache>
            </c:strRef>
          </c:tx>
          <c:spPr>
            <a:ln>
              <a:solidFill>
                <a:schemeClr val="accent4">
                  <a:lumMod val="40000"/>
                  <a:lumOff val="60000"/>
                </a:schemeClr>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7321-47FB-A733-346347A9B9B0}"/>
                </c:ext>
              </c:extLst>
            </c:dLbl>
            <c:dLbl>
              <c:idx val="2"/>
              <c:delete val="1"/>
              <c:extLst>
                <c:ext xmlns:c15="http://schemas.microsoft.com/office/drawing/2012/chart" uri="{CE6537A1-D6FC-4f65-9D91-7224C49458BB}"/>
                <c:ext xmlns:c16="http://schemas.microsoft.com/office/drawing/2014/chart" uri="{C3380CC4-5D6E-409C-BE32-E72D297353CC}">
                  <c16:uniqueId val="{00000010-B172-4ACF-81C5-9FD8C2C0F98E}"/>
                </c:ext>
              </c:extLst>
            </c:dLbl>
            <c:dLbl>
              <c:idx val="4"/>
              <c:delete val="1"/>
              <c:extLst>
                <c:ext xmlns:c15="http://schemas.microsoft.com/office/drawing/2012/chart" uri="{CE6537A1-D6FC-4f65-9D91-7224C49458BB}"/>
                <c:ext xmlns:c16="http://schemas.microsoft.com/office/drawing/2014/chart" uri="{C3380CC4-5D6E-409C-BE32-E72D297353CC}">
                  <c16:uniqueId val="{00000011-B172-4ACF-81C5-9FD8C2C0F98E}"/>
                </c:ext>
              </c:extLst>
            </c:dLbl>
            <c:dLbl>
              <c:idx val="5"/>
              <c:delete val="1"/>
              <c:extLst>
                <c:ext xmlns:c15="http://schemas.microsoft.com/office/drawing/2012/chart" uri="{CE6537A1-D6FC-4f65-9D91-7224C49458BB}"/>
                <c:ext xmlns:c16="http://schemas.microsoft.com/office/drawing/2014/chart" uri="{C3380CC4-5D6E-409C-BE32-E72D297353CC}">
                  <c16:uniqueId val="{00000000-8A7F-4630-832B-F6FFA6C08EBE}"/>
                </c:ext>
              </c:extLst>
            </c:dLbl>
            <c:dLbl>
              <c:idx val="6"/>
              <c:layout>
                <c:manualLayout>
                  <c:x val="-2.6105502387323998E-2"/>
                  <c:y val="-2.519167958300779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21-47FB-A733-346347A9B9B0}"/>
                </c:ext>
              </c:extLst>
            </c:dLbl>
            <c:dLbl>
              <c:idx val="7"/>
              <c:layout>
                <c:manualLayout>
                  <c:x val="-2.1875040597443399E-2"/>
                  <c:y val="-2.83620056565301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172-4ACF-81C5-9FD8C2C0F98E}"/>
                </c:ext>
              </c:extLst>
            </c:dLbl>
            <c:dLbl>
              <c:idx val="8"/>
              <c:layout>
                <c:manualLayout>
                  <c:x val="-2.1399141405017402E-2"/>
                  <c:y val="2.3323669739929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9-4B7C-B9AC-CAB306DE05EC}"/>
                </c:ext>
              </c:extLst>
            </c:dLbl>
            <c:dLbl>
              <c:idx val="9"/>
              <c:layout>
                <c:manualLayout>
                  <c:x val="-1.55116932295624E-2"/>
                  <c:y val="-1.8089986388760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9-4B7C-B9AC-CAB306DE05EC}"/>
                </c:ext>
              </c:extLst>
            </c:dLbl>
            <c:dLbl>
              <c:idx val="10"/>
              <c:layout>
                <c:manualLayout>
                  <c:x val="-2.0464886667483299E-2"/>
                  <c:y val="-1.834190318459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21-47FB-A733-346347A9B9B0}"/>
                </c:ext>
              </c:extLst>
            </c:dLbl>
            <c:dLbl>
              <c:idx val="11"/>
              <c:layout>
                <c:manualLayout>
                  <c:x val="-2.1875040597443499E-2"/>
                  <c:y val="-2.83620056565301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172-4ACF-81C5-9FD8C2C0F98E}"/>
                </c:ext>
              </c:extLst>
            </c:dLbl>
            <c:dLbl>
              <c:idx val="12"/>
              <c:layout>
                <c:manualLayout>
                  <c:x val="-1.05938091577617E-2"/>
                  <c:y val="4.91665074381579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7F-4630-832B-F6FFA6C08EBE}"/>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Sheet1!$B$7:$N$7</c:f>
              <c:numCache>
                <c:formatCode>#,##0</c:formatCode>
                <c:ptCount val="13"/>
                <c:pt idx="0">
                  <c:v>100</c:v>
                </c:pt>
                <c:pt idx="1">
                  <c:v>100.27293451210841</c:v>
                </c:pt>
                <c:pt idx="2">
                  <c:v>100.4548183485678</c:v>
                </c:pt>
                <c:pt idx="3">
                  <c:v>101.19248108171161</c:v>
                </c:pt>
                <c:pt idx="4">
                  <c:v>101.07703508112979</c:v>
                </c:pt>
                <c:pt idx="5">
                  <c:v>101.1160194370224</c:v>
                </c:pt>
                <c:pt idx="6">
                  <c:v>99.373148129806125</c:v>
                </c:pt>
                <c:pt idx="7">
                  <c:v>99.45217075277354</c:v>
                </c:pt>
                <c:pt idx="8">
                  <c:v>99.054582111916318</c:v>
                </c:pt>
                <c:pt idx="9">
                  <c:v>98.952378621864824</c:v>
                </c:pt>
                <c:pt idx="10" formatCode="0">
                  <c:v>97.614413776146961</c:v>
                </c:pt>
                <c:pt idx="11" formatCode="0">
                  <c:v>97.983269742611355</c:v>
                </c:pt>
                <c:pt idx="12">
                  <c:v>97.805611908730285</c:v>
                </c:pt>
              </c:numCache>
            </c:numRef>
          </c:val>
          <c:smooth val="0"/>
          <c:extLst>
            <c:ext xmlns:c16="http://schemas.microsoft.com/office/drawing/2014/chart" uri="{C3380CC4-5D6E-409C-BE32-E72D297353CC}">
              <c16:uniqueId val="{0000003D-7CC1-4E2C-9FE9-995431A12504}"/>
            </c:ext>
          </c:extLst>
        </c:ser>
        <c:ser>
          <c:idx val="6"/>
          <c:order val="6"/>
          <c:tx>
            <c:strRef>
              <c:f>Sheet1!$A$8</c:f>
              <c:strCache>
                <c:ptCount val="1"/>
                <c:pt idx="0">
                  <c:v>Mumbai</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E-7CC1-4E2C-9FE9-995431A12504}"/>
                </c:ext>
              </c:extLst>
            </c:dLbl>
            <c:dLbl>
              <c:idx val="1"/>
              <c:delete val="1"/>
              <c:extLst>
                <c:ext xmlns:c15="http://schemas.microsoft.com/office/drawing/2012/chart" uri="{CE6537A1-D6FC-4f65-9D91-7224C49458BB}"/>
                <c:ext xmlns:c16="http://schemas.microsoft.com/office/drawing/2014/chart" uri="{C3380CC4-5D6E-409C-BE32-E72D297353CC}">
                  <c16:uniqueId val="{0000003F-7CC1-4E2C-9FE9-995431A12504}"/>
                </c:ext>
              </c:extLst>
            </c:dLbl>
            <c:dLbl>
              <c:idx val="2"/>
              <c:layout>
                <c:manualLayout>
                  <c:x val="-2.3972616809323499E-2"/>
                  <c:y val="1.033713507929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7CC1-4E2C-9FE9-995431A12504}"/>
                </c:ext>
              </c:extLst>
            </c:dLbl>
            <c:dLbl>
              <c:idx val="3"/>
              <c:layout>
                <c:manualLayout>
                  <c:x val="-2.11523089494032E-2"/>
                  <c:y val="-5.16856753964595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7CC1-4E2C-9FE9-995431A12504}"/>
                </c:ext>
              </c:extLst>
            </c:dLbl>
            <c:dLbl>
              <c:idx val="4"/>
              <c:delete val="1"/>
              <c:extLst>
                <c:ext xmlns:c15="http://schemas.microsoft.com/office/drawing/2012/chart" uri="{CE6537A1-D6FC-4f65-9D91-7224C49458BB}"/>
                <c:ext xmlns:c16="http://schemas.microsoft.com/office/drawing/2014/chart" uri="{C3380CC4-5D6E-409C-BE32-E72D297353CC}">
                  <c16:uniqueId val="{00000042-7CC1-4E2C-9FE9-995431A12504}"/>
                </c:ext>
              </c:extLst>
            </c:dLbl>
            <c:dLbl>
              <c:idx val="5"/>
              <c:layout>
                <c:manualLayout>
                  <c:x val="-1.9742155019442899E-2"/>
                  <c:y val="-2.06742701585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7CC1-4E2C-9FE9-995431A12504}"/>
                </c:ext>
              </c:extLst>
            </c:dLbl>
            <c:dLbl>
              <c:idx val="6"/>
              <c:delete val="1"/>
              <c:extLst>
                <c:ext xmlns:c15="http://schemas.microsoft.com/office/drawing/2012/chart" uri="{CE6537A1-D6FC-4f65-9D91-7224C49458BB}"/>
                <c:ext xmlns:c16="http://schemas.microsoft.com/office/drawing/2014/chart" uri="{C3380CC4-5D6E-409C-BE32-E72D297353CC}">
                  <c16:uniqueId val="{00000044-7CC1-4E2C-9FE9-995431A12504}"/>
                </c:ext>
              </c:extLst>
            </c:dLbl>
            <c:dLbl>
              <c:idx val="7"/>
              <c:layout>
                <c:manualLayout>
                  <c:x val="-2.0883380381028001E-2"/>
                  <c:y val="-2.867903826388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7CC1-4E2C-9FE9-995431A12504}"/>
                </c:ext>
              </c:extLst>
            </c:dLbl>
            <c:dLbl>
              <c:idx val="8"/>
              <c:layout>
                <c:manualLayout>
                  <c:x val="-2.39726168093236E-2"/>
                  <c:y val="-1.5505702618937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7CC1-4E2C-9FE9-995431A12504}"/>
                </c:ext>
              </c:extLst>
            </c:dLbl>
            <c:dLbl>
              <c:idx val="9"/>
              <c:layout>
                <c:manualLayout>
                  <c:x val="-2.6792924669244E-2"/>
                  <c:y val="3.1011405237875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7CC1-4E2C-9FE9-995431A12504}"/>
                </c:ext>
              </c:extLst>
            </c:dLbl>
            <c:dLbl>
              <c:idx val="10"/>
              <c:layout>
                <c:manualLayout>
                  <c:x val="-2.7113262786404298E-2"/>
                  <c:y val="3.075928495513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7CC1-4E2C-9FE9-995431A12504}"/>
                </c:ext>
              </c:extLst>
            </c:dLbl>
            <c:dLbl>
              <c:idx val="11"/>
              <c:layout>
                <c:manualLayout>
                  <c:x val="-1.73493347682111E-2"/>
                  <c:y val="2.042235336275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7CC1-4E2C-9FE9-995431A12504}"/>
                </c:ext>
              </c:extLst>
            </c:dLbl>
            <c:dLbl>
              <c:idx val="12"/>
              <c:layout>
                <c:manualLayout>
                  <c:x val="-6.3633473678810703E-3"/>
                  <c:y val="-5.4204843354758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D4-443D-B867-7A3C6A398B65}"/>
                </c:ext>
              </c:extLst>
            </c:dLbl>
            <c:dLbl>
              <c:idx val="13"/>
              <c:layout>
                <c:manualLayout>
                  <c:x val="-6.4567284273374902E-4"/>
                  <c:y val="-1.05890518751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C6-4BFF-8EE0-176AFCA2A17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Sheet1!$B$8:$N$8</c:f>
              <c:numCache>
                <c:formatCode>#,##0</c:formatCode>
                <c:ptCount val="13"/>
                <c:pt idx="0">
                  <c:v>100</c:v>
                </c:pt>
                <c:pt idx="1">
                  <c:v>99.960144560879698</c:v>
                </c:pt>
                <c:pt idx="2">
                  <c:v>100.3276814353903</c:v>
                </c:pt>
                <c:pt idx="3">
                  <c:v>100.5179735761082</c:v>
                </c:pt>
                <c:pt idx="4">
                  <c:v>100.95505173301829</c:v>
                </c:pt>
                <c:pt idx="5">
                  <c:v>101.7429896746432</c:v>
                </c:pt>
                <c:pt idx="6">
                  <c:v>102.1986264711437</c:v>
                </c:pt>
                <c:pt idx="7">
                  <c:v>102.3076965087363</c:v>
                </c:pt>
                <c:pt idx="8">
                  <c:v>103.8035298422775</c:v>
                </c:pt>
                <c:pt idx="9">
                  <c:v>103.5755979774723</c:v>
                </c:pt>
                <c:pt idx="10" formatCode="0">
                  <c:v>101.15084762509009</c:v>
                </c:pt>
                <c:pt idx="11" formatCode="0">
                  <c:v>102.7834168854492</c:v>
                </c:pt>
                <c:pt idx="12">
                  <c:v>107.4924821549527</c:v>
                </c:pt>
              </c:numCache>
            </c:numRef>
          </c:val>
          <c:smooth val="0"/>
          <c:extLst>
            <c:ext xmlns:c16="http://schemas.microsoft.com/office/drawing/2014/chart" uri="{C3380CC4-5D6E-409C-BE32-E72D297353CC}">
              <c16:uniqueId val="{0000004A-7CC1-4E2C-9FE9-995431A12504}"/>
            </c:ext>
          </c:extLst>
        </c:ser>
        <c:ser>
          <c:idx val="7"/>
          <c:order val="7"/>
          <c:tx>
            <c:strRef>
              <c:f>Sheet1!$A$9</c:f>
              <c:strCache>
                <c:ptCount val="1"/>
                <c:pt idx="0">
                  <c:v>Noida</c:v>
                </c:pt>
              </c:strCache>
            </c:strRef>
          </c:tx>
          <c:spPr>
            <a:ln>
              <a:solidFill>
                <a:srgbClr val="3366FF"/>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4B-7CC1-4E2C-9FE9-995431A12504}"/>
                </c:ext>
              </c:extLst>
            </c:dLbl>
            <c:dLbl>
              <c:idx val="1"/>
              <c:layout>
                <c:manualLayout>
                  <c:x val="-2.5382770739283699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7CC1-4E2C-9FE9-995431A12504}"/>
                </c:ext>
              </c:extLst>
            </c:dLbl>
            <c:dLbl>
              <c:idx val="2"/>
              <c:layout>
                <c:manualLayout>
                  <c:x val="-2.1152308949403099E-2"/>
                  <c:y val="2.5842837698229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7CC1-4E2C-9FE9-995431A12504}"/>
                </c:ext>
              </c:extLst>
            </c:dLbl>
            <c:dLbl>
              <c:idx val="3"/>
              <c:layout>
                <c:manualLayout>
                  <c:x val="-1.69218471595225E-2"/>
                  <c:y val="2.584283769822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7CC1-4E2C-9FE9-995431A12504}"/>
                </c:ext>
              </c:extLst>
            </c:dLbl>
            <c:dLbl>
              <c:idx val="4"/>
              <c:layout>
                <c:manualLayout>
                  <c:x val="-1.41015392996021E-2"/>
                  <c:y val="2.3258553928406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7CC1-4E2C-9FE9-995431A12504}"/>
                </c:ext>
              </c:extLst>
            </c:dLbl>
            <c:dLbl>
              <c:idx val="5"/>
              <c:layout>
                <c:manualLayout>
                  <c:x val="-1.83320010894827E-2"/>
                  <c:y val="2.5842837698229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7CC1-4E2C-9FE9-995431A12504}"/>
                </c:ext>
              </c:extLst>
            </c:dLbl>
            <c:dLbl>
              <c:idx val="6"/>
              <c:layout>
                <c:manualLayout>
                  <c:x val="-2.1996513699756502E-2"/>
                  <c:y val="2.042235336275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7CC1-4E2C-9FE9-995431A12504}"/>
                </c:ext>
              </c:extLst>
            </c:dLbl>
            <c:dLbl>
              <c:idx val="7"/>
              <c:layout>
                <c:manualLayout>
                  <c:x val="-1.7819571137768799E-2"/>
                  <c:y val="3.07594884420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7CC1-4E2C-9FE9-995431A12504}"/>
                </c:ext>
              </c:extLst>
            </c:dLbl>
            <c:dLbl>
              <c:idx val="8"/>
              <c:layout>
                <c:manualLayout>
                  <c:x val="-2.0586359769796302E-2"/>
                  <c:y val="2.817520467222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7CC1-4E2C-9FE9-995431A12504}"/>
                </c:ext>
              </c:extLst>
            </c:dLbl>
            <c:dLbl>
              <c:idx val="9"/>
              <c:layout>
                <c:manualLayout>
                  <c:x val="-1.9988987475057202E-2"/>
                  <c:y val="2.3510470724236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7CC1-4E2C-9FE9-995431A12504}"/>
                </c:ext>
              </c:extLst>
            </c:dLbl>
            <c:dLbl>
              <c:idx val="10"/>
              <c:layout>
                <c:manualLayout>
                  <c:x val="-1.8578833545097002E-2"/>
                  <c:y val="-1.7838069592930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7CC1-4E2C-9FE9-995431A12504}"/>
                </c:ext>
              </c:extLst>
            </c:dLbl>
            <c:dLbl>
              <c:idx val="11"/>
              <c:delete val="1"/>
              <c:extLst>
                <c:ext xmlns:c15="http://schemas.microsoft.com/office/drawing/2012/chart" uri="{CE6537A1-D6FC-4f65-9D91-7224C49458BB}"/>
                <c:ext xmlns:c16="http://schemas.microsoft.com/office/drawing/2014/chart" uri="{C3380CC4-5D6E-409C-BE32-E72D297353CC}">
                  <c16:uniqueId val="{00000056-7CC1-4E2C-9FE9-995431A12504}"/>
                </c:ext>
              </c:extLst>
            </c:dLbl>
            <c:dLbl>
              <c:idx val="12"/>
              <c:layout>
                <c:manualLayout>
                  <c:x val="-8.7077560353757497E-3"/>
                  <c:y val="-2.83620056565301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D4-443D-B867-7A3C6A398B65}"/>
                </c:ext>
              </c:extLst>
            </c:dLbl>
            <c:dLbl>
              <c:idx val="13"/>
              <c:layout>
                <c:manualLayout>
                  <c:x val="-8.2388520947283498E-3"/>
                  <c:y val="1.00852182834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C6-4BFF-8EE0-176AFCA2A17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Sheet1!$B$9:$N$9</c:f>
              <c:numCache>
                <c:formatCode>#,##0</c:formatCode>
                <c:ptCount val="13"/>
                <c:pt idx="0">
                  <c:v>100</c:v>
                </c:pt>
                <c:pt idx="1">
                  <c:v>99.690142692929797</c:v>
                </c:pt>
                <c:pt idx="2">
                  <c:v>99.170005044779899</c:v>
                </c:pt>
                <c:pt idx="3">
                  <c:v>99.407812734955669</c:v>
                </c:pt>
                <c:pt idx="4">
                  <c:v>99.005767556982875</c:v>
                </c:pt>
                <c:pt idx="5">
                  <c:v>98.082729401525313</c:v>
                </c:pt>
                <c:pt idx="6">
                  <c:v>97.164008283294351</c:v>
                </c:pt>
                <c:pt idx="7">
                  <c:v>96.613249844953714</c:v>
                </c:pt>
                <c:pt idx="8">
                  <c:v>95.274184252811949</c:v>
                </c:pt>
                <c:pt idx="9">
                  <c:v>95.235706312313837</c:v>
                </c:pt>
                <c:pt idx="10" formatCode="0">
                  <c:v>94.71658080387698</c:v>
                </c:pt>
                <c:pt idx="11" formatCode="0">
                  <c:v>93.852843106393578</c:v>
                </c:pt>
                <c:pt idx="12">
                  <c:v>93.017528477893194</c:v>
                </c:pt>
              </c:numCache>
            </c:numRef>
          </c:val>
          <c:smooth val="0"/>
          <c:extLst>
            <c:ext xmlns:c16="http://schemas.microsoft.com/office/drawing/2014/chart" uri="{C3380CC4-5D6E-409C-BE32-E72D297353CC}">
              <c16:uniqueId val="{00000057-7CC1-4E2C-9FE9-995431A12504}"/>
            </c:ext>
          </c:extLst>
        </c:ser>
        <c:ser>
          <c:idx val="8"/>
          <c:order val="8"/>
          <c:tx>
            <c:strRef>
              <c:f>Sheet1!$A$10</c:f>
              <c:strCache>
                <c:ptCount val="1"/>
                <c:pt idx="0">
                  <c:v>Pune</c:v>
                </c:pt>
              </c:strCache>
            </c:strRef>
          </c:tx>
          <c:spPr>
            <a:ln>
              <a:solidFill>
                <a:schemeClr val="tx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8-7CC1-4E2C-9FE9-995431A12504}"/>
                </c:ext>
              </c:extLst>
            </c:dLbl>
            <c:dLbl>
              <c:idx val="1"/>
              <c:delete val="1"/>
              <c:extLst>
                <c:ext xmlns:c15="http://schemas.microsoft.com/office/drawing/2012/chart" uri="{CE6537A1-D6FC-4f65-9D91-7224C49458BB}"/>
                <c:ext xmlns:c16="http://schemas.microsoft.com/office/drawing/2014/chart" uri="{C3380CC4-5D6E-409C-BE32-E72D297353CC}">
                  <c16:uniqueId val="{00000059-7CC1-4E2C-9FE9-995431A12504}"/>
                </c:ext>
              </c:extLst>
            </c:dLbl>
            <c:dLbl>
              <c:idx val="2"/>
              <c:delete val="1"/>
              <c:extLst>
                <c:ext xmlns:c15="http://schemas.microsoft.com/office/drawing/2012/chart" uri="{CE6537A1-D6FC-4f65-9D91-7224C49458BB}"/>
                <c:ext xmlns:c16="http://schemas.microsoft.com/office/drawing/2014/chart" uri="{C3380CC4-5D6E-409C-BE32-E72D297353CC}">
                  <c16:uniqueId val="{0000005A-7CC1-4E2C-9FE9-995431A12504}"/>
                </c:ext>
              </c:extLst>
            </c:dLbl>
            <c:dLbl>
              <c:idx val="3"/>
              <c:delete val="1"/>
              <c:extLst>
                <c:ext xmlns:c15="http://schemas.microsoft.com/office/drawing/2012/chart" uri="{CE6537A1-D6FC-4f65-9D91-7224C49458BB}"/>
                <c:ext xmlns:c16="http://schemas.microsoft.com/office/drawing/2014/chart" uri="{C3380CC4-5D6E-409C-BE32-E72D297353CC}">
                  <c16:uniqueId val="{0000005B-7CC1-4E2C-9FE9-995431A12504}"/>
                </c:ext>
              </c:extLst>
            </c:dLbl>
            <c:dLbl>
              <c:idx val="4"/>
              <c:layout>
                <c:manualLayout>
                  <c:x val="-1.55116932295623E-2"/>
                  <c:y val="-1.033713507929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7CC1-4E2C-9FE9-995431A12504}"/>
                </c:ext>
              </c:extLst>
            </c:dLbl>
            <c:dLbl>
              <c:idx val="5"/>
              <c:delete val="1"/>
              <c:extLst>
                <c:ext xmlns:c15="http://schemas.microsoft.com/office/drawing/2012/chart" uri="{CE6537A1-D6FC-4f65-9D91-7224C49458BB}"/>
                <c:ext xmlns:c16="http://schemas.microsoft.com/office/drawing/2014/chart" uri="{C3380CC4-5D6E-409C-BE32-E72D297353CC}">
                  <c16:uniqueId val="{0000005D-7CC1-4E2C-9FE9-995431A12504}"/>
                </c:ext>
              </c:extLst>
            </c:dLbl>
            <c:dLbl>
              <c:idx val="6"/>
              <c:delete val="1"/>
              <c:extLst>
                <c:ext xmlns:c15="http://schemas.microsoft.com/office/drawing/2012/chart" uri="{CE6537A1-D6FC-4f65-9D91-7224C49458BB}"/>
                <c:ext xmlns:c16="http://schemas.microsoft.com/office/drawing/2014/chart" uri="{C3380CC4-5D6E-409C-BE32-E72D297353CC}">
                  <c16:uniqueId val="{0000005E-7CC1-4E2C-9FE9-995431A12504}"/>
                </c:ext>
              </c:extLst>
            </c:dLbl>
            <c:dLbl>
              <c:idx val="7"/>
              <c:layout>
                <c:manualLayout>
                  <c:x val="-2.2562462879363299E-2"/>
                  <c:y val="-2.0674270158583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7CC1-4E2C-9FE9-995431A12504}"/>
                </c:ext>
              </c:extLst>
            </c:dLbl>
            <c:dLbl>
              <c:idx val="8"/>
              <c:layout>
                <c:manualLayout>
                  <c:x val="-2.25624628793634E-2"/>
                  <c:y val="-2.5842837698229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7CC1-4E2C-9FE9-995431A12504}"/>
                </c:ext>
              </c:extLst>
            </c:dLbl>
            <c:dLbl>
              <c:idx val="9"/>
              <c:layout>
                <c:manualLayout>
                  <c:x val="-2.4078655943426799E-2"/>
                  <c:y val="2.042235336275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7CC1-4E2C-9FE9-995431A12504}"/>
                </c:ext>
              </c:extLst>
            </c:dLbl>
            <c:dLbl>
              <c:idx val="10"/>
              <c:layout>
                <c:manualLayout>
                  <c:x val="-1.9742155019443E-2"/>
                  <c:y val="1.8089986388760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7CC1-4E2C-9FE9-995431A12504}"/>
                </c:ext>
              </c:extLst>
            </c:dLbl>
            <c:dLbl>
              <c:idx val="11"/>
              <c:layout>
                <c:manualLayout>
                  <c:x val="-2.01696426281316E-2"/>
                  <c:y val="1.5253785823107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7CC1-4E2C-9FE9-995431A12504}"/>
                </c:ext>
              </c:extLst>
            </c:dLbl>
            <c:dLbl>
              <c:idx val="12"/>
              <c:layout>
                <c:manualLayout>
                  <c:x val="-9.1836552278014901E-3"/>
                  <c:y val="-2.83620056565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4-443D-B867-7A3C6A398B65}"/>
                </c:ext>
              </c:extLst>
            </c:dLbl>
            <c:dLbl>
              <c:idx val="13"/>
              <c:layout>
                <c:manualLayout>
                  <c:x val="-6.4567284273374902E-4"/>
                  <c:y val="-2.83620056565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C6-4BFF-8EE0-176AFCA2A17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Sheet1!$B$10:$N$10</c:f>
              <c:numCache>
                <c:formatCode>#,##0</c:formatCode>
                <c:ptCount val="13"/>
                <c:pt idx="0">
                  <c:v>100</c:v>
                </c:pt>
                <c:pt idx="1">
                  <c:v>100.6555216617882</c:v>
                </c:pt>
                <c:pt idx="2">
                  <c:v>100.5632671665587</c:v>
                </c:pt>
                <c:pt idx="3">
                  <c:v>100.8486083869484</c:v>
                </c:pt>
                <c:pt idx="4">
                  <c:v>100.9586199758637</c:v>
                </c:pt>
                <c:pt idx="5">
                  <c:v>100.24301746188991</c:v>
                </c:pt>
                <c:pt idx="6">
                  <c:v>100.0485520993883</c:v>
                </c:pt>
                <c:pt idx="7">
                  <c:v>100.16957035358681</c:v>
                </c:pt>
                <c:pt idx="8">
                  <c:v>100.0067381919762</c:v>
                </c:pt>
                <c:pt idx="9">
                  <c:v>97.968237296932671</c:v>
                </c:pt>
                <c:pt idx="10" formatCode="0">
                  <c:v>97.472188897788584</c:v>
                </c:pt>
                <c:pt idx="11" formatCode="0">
                  <c:v>96.585741402508518</c:v>
                </c:pt>
                <c:pt idx="12">
                  <c:v>101.1766894043256</c:v>
                </c:pt>
              </c:numCache>
            </c:numRef>
          </c:val>
          <c:smooth val="0"/>
          <c:extLst>
            <c:ext xmlns:c16="http://schemas.microsoft.com/office/drawing/2014/chart" uri="{C3380CC4-5D6E-409C-BE32-E72D297353CC}">
              <c16:uniqueId val="{00000064-7CC1-4E2C-9FE9-995431A12504}"/>
            </c:ext>
          </c:extLst>
        </c:ser>
        <c:dLbls>
          <c:dLblPos val="b"/>
          <c:showLegendKey val="0"/>
          <c:showVal val="1"/>
          <c:showCatName val="0"/>
          <c:showSerName val="0"/>
          <c:showPercent val="0"/>
          <c:showBubbleSize val="0"/>
        </c:dLbls>
        <c:smooth val="0"/>
        <c:axId val="-264515040"/>
        <c:axId val="-264512720"/>
      </c:lineChart>
      <c:catAx>
        <c:axId val="-264515040"/>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264512720"/>
        <c:crosses val="autoZero"/>
        <c:auto val="0"/>
        <c:lblAlgn val="ctr"/>
        <c:lblOffset val="100"/>
        <c:noMultiLvlLbl val="0"/>
      </c:catAx>
      <c:valAx>
        <c:axId val="-264512720"/>
        <c:scaling>
          <c:orientation val="minMax"/>
          <c:min val="90"/>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264515040"/>
        <c:crosses val="autoZero"/>
        <c:crossBetween val="between"/>
      </c:valAx>
      <c:spPr>
        <a:noFill/>
        <a:ln w="25400">
          <a:noFill/>
        </a:ln>
        <a:effectLst/>
      </c:spPr>
    </c:plotArea>
    <c:legend>
      <c:legendPos val="b"/>
      <c:layout>
        <c:manualLayout>
          <c:xMode val="edge"/>
          <c:yMode val="edge"/>
          <c:x val="1.3255446941626E-2"/>
          <c:y val="0.93361056390089303"/>
          <c:w val="0.9748455116475"/>
          <c:h val="6.6389436099107094E-2"/>
        </c:manualLayout>
      </c:layout>
      <c:overlay val="0"/>
    </c:legend>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solidFill>
                  <a:schemeClr val="tx1">
                    <a:lumMod val="85000"/>
                    <a:lumOff val="15000"/>
                  </a:schemeClr>
                </a:solidFill>
                <a:latin typeface="+mn-lt"/>
              </a:rPr>
              <a:t>Total unit launches – Q2 FY’17 vs Q2 FY’18</a:t>
            </a:r>
          </a:p>
        </c:rich>
      </c:tx>
      <c:layout>
        <c:manualLayout>
          <c:xMode val="edge"/>
          <c:yMode val="edge"/>
          <c:x val="0.26345622167289101"/>
          <c:y val="1.0600782214144899E-2"/>
        </c:manualLayout>
      </c:layout>
      <c:overlay val="0"/>
      <c:spPr>
        <a:noFill/>
        <a:ln>
          <a:noFill/>
        </a:ln>
        <a:effectLst/>
      </c:spPr>
    </c:title>
    <c:autoTitleDeleted val="0"/>
    <c:plotArea>
      <c:layout>
        <c:manualLayout>
          <c:layoutTarget val="inner"/>
          <c:xMode val="edge"/>
          <c:yMode val="edge"/>
          <c:x val="6.6147809398880403E-2"/>
          <c:y val="0.12995217073634999"/>
          <c:w val="0.93697458431396596"/>
          <c:h val="0.70560503440301103"/>
        </c:manualLayout>
      </c:layout>
      <c:barChart>
        <c:barDir val="col"/>
        <c:grouping val="clustered"/>
        <c:varyColors val="0"/>
        <c:ser>
          <c:idx val="0"/>
          <c:order val="0"/>
          <c:tx>
            <c:strRef>
              <c:f>Sheet1!$B$1</c:f>
              <c:strCache>
                <c:ptCount val="1"/>
                <c:pt idx="0">
                  <c:v>Q2 FY'17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Sheet1!$B$2:$B$10</c:f>
              <c:numCache>
                <c:formatCode>#,##0</c:formatCode>
                <c:ptCount val="9"/>
                <c:pt idx="0">
                  <c:v>6752</c:v>
                </c:pt>
                <c:pt idx="1">
                  <c:v>5647</c:v>
                </c:pt>
                <c:pt idx="2">
                  <c:v>4192</c:v>
                </c:pt>
                <c:pt idx="3">
                  <c:v>1331</c:v>
                </c:pt>
                <c:pt idx="4">
                  <c:v>3492</c:v>
                </c:pt>
                <c:pt idx="5">
                  <c:v>8027</c:v>
                </c:pt>
                <c:pt idx="6">
                  <c:v>8084</c:v>
                </c:pt>
                <c:pt idx="7">
                  <c:v>2192</c:v>
                </c:pt>
                <c:pt idx="8">
                  <c:v>7315</c:v>
                </c:pt>
              </c:numCache>
            </c:numRef>
          </c:val>
          <c:extLst>
            <c:ext xmlns:c16="http://schemas.microsoft.com/office/drawing/2014/chart" uri="{C3380CC4-5D6E-409C-BE32-E72D297353CC}">
              <c16:uniqueId val="{00000000-C101-4092-80F8-5F299D31E7B9}"/>
            </c:ext>
          </c:extLst>
        </c:ser>
        <c:ser>
          <c:idx val="1"/>
          <c:order val="1"/>
          <c:tx>
            <c:strRef>
              <c:f>Sheet1!$C$1</c:f>
              <c:strCache>
                <c:ptCount val="1"/>
                <c:pt idx="0">
                  <c:v>Q2 FY'18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Sheet1!$C$2:$C$10</c:f>
              <c:numCache>
                <c:formatCode>#,##0</c:formatCode>
                <c:ptCount val="9"/>
                <c:pt idx="0">
                  <c:v>581</c:v>
                </c:pt>
                <c:pt idx="1">
                  <c:v>2363</c:v>
                </c:pt>
                <c:pt idx="2">
                  <c:v>381</c:v>
                </c:pt>
                <c:pt idx="3">
                  <c:v>2460</c:v>
                </c:pt>
                <c:pt idx="4">
                  <c:v>383</c:v>
                </c:pt>
                <c:pt idx="5">
                  <c:v>675</c:v>
                </c:pt>
                <c:pt idx="6">
                  <c:v>9584</c:v>
                </c:pt>
                <c:pt idx="7">
                  <c:v>1084</c:v>
                </c:pt>
                <c:pt idx="8">
                  <c:v>4604</c:v>
                </c:pt>
              </c:numCache>
            </c:numRef>
          </c:val>
          <c:extLst>
            <c:ext xmlns:c16="http://schemas.microsoft.com/office/drawing/2014/chart" uri="{C3380CC4-5D6E-409C-BE32-E72D297353CC}">
              <c16:uniqueId val="{00000001-C101-4092-80F8-5F299D31E7B9}"/>
            </c:ext>
          </c:extLst>
        </c:ser>
        <c:dLbls>
          <c:dLblPos val="outEnd"/>
          <c:showLegendKey val="0"/>
          <c:showVal val="1"/>
          <c:showCatName val="0"/>
          <c:showSerName val="0"/>
          <c:showPercent val="0"/>
          <c:showBubbleSize val="0"/>
        </c:dLbls>
        <c:gapWidth val="219"/>
        <c:overlap val="-27"/>
        <c:axId val="-389373424"/>
        <c:axId val="-389110864"/>
      </c:barChart>
      <c:catAx>
        <c:axId val="-389373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89110864"/>
        <c:crosses val="autoZero"/>
        <c:auto val="1"/>
        <c:lblAlgn val="ctr"/>
        <c:lblOffset val="100"/>
        <c:noMultiLvlLbl val="0"/>
      </c:catAx>
      <c:valAx>
        <c:axId val="-389110864"/>
        <c:scaling>
          <c:orientation val="minMax"/>
          <c:max val="22000"/>
          <c:min val="0"/>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89373424"/>
        <c:crosses val="autoZero"/>
        <c:crossBetween val="between"/>
      </c:valAx>
      <c:spPr>
        <a:noFill/>
        <a:ln>
          <a:noFill/>
        </a:ln>
        <a:effectLst/>
      </c:spPr>
    </c:plotArea>
    <c:legend>
      <c:legendPos val="r"/>
      <c:layout>
        <c:manualLayout>
          <c:xMode val="edge"/>
          <c:yMode val="edge"/>
          <c:x val="0.85403193025033697"/>
          <c:y val="1.6998483462372101E-2"/>
          <c:w val="0.13642822711736199"/>
          <c:h val="0.123943963965477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b="1" i="0" baseline="0" dirty="0">
                <a:effectLst/>
                <a:latin typeface="+mn-lt"/>
              </a:rPr>
              <a:t>Q-o-Q budget-wise unit launches in top-9* cities</a:t>
            </a:r>
            <a:endParaRPr lang="en-US" sz="1600" dirty="0">
              <a:effectLst/>
              <a:latin typeface="+mn-lt"/>
            </a:endParaRPr>
          </a:p>
        </c:rich>
      </c:tx>
      <c:overlay val="0"/>
    </c:title>
    <c:autoTitleDeleted val="0"/>
    <c:plotArea>
      <c:layout>
        <c:manualLayout>
          <c:layoutTarget val="inner"/>
          <c:xMode val="edge"/>
          <c:yMode val="edge"/>
          <c:x val="6.21170771276911E-2"/>
          <c:y val="0.14808415708762601"/>
          <c:w val="0.86868742566266099"/>
          <c:h val="0.59334109515093403"/>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Sheet1!$B$2:$N$2</c:f>
              <c:numCache>
                <c:formatCode>0%</c:formatCode>
                <c:ptCount val="13"/>
                <c:pt idx="0">
                  <c:v>0.2</c:v>
                </c:pt>
                <c:pt idx="1">
                  <c:v>0.22376406063529999</c:v>
                </c:pt>
                <c:pt idx="2">
                  <c:v>0.225619766869151</c:v>
                </c:pt>
                <c:pt idx="3">
                  <c:v>0.200137838853849</c:v>
                </c:pt>
                <c:pt idx="4">
                  <c:v>0.15531654186521399</c:v>
                </c:pt>
                <c:pt idx="5">
                  <c:v>0.14000000000000001</c:v>
                </c:pt>
                <c:pt idx="6">
                  <c:v>0.18</c:v>
                </c:pt>
                <c:pt idx="7">
                  <c:v>0.2</c:v>
                </c:pt>
                <c:pt idx="8">
                  <c:v>0.230034869875829</c:v>
                </c:pt>
                <c:pt idx="9">
                  <c:v>0.237850926614083</c:v>
                </c:pt>
                <c:pt idx="10">
                  <c:v>0.39566921014642198</c:v>
                </c:pt>
                <c:pt idx="11">
                  <c:v>0.20272025674333299</c:v>
                </c:pt>
                <c:pt idx="12">
                  <c:v>0.25</c:v>
                </c:pt>
              </c:numCache>
            </c:numRef>
          </c:val>
          <c:extLst>
            <c:ext xmlns:c16="http://schemas.microsoft.com/office/drawing/2014/chart" uri="{C3380CC4-5D6E-409C-BE32-E72D297353CC}">
              <c16:uniqueId val="{00000000-CBA3-4914-8939-46DA7C175CD9}"/>
            </c:ext>
          </c:extLst>
        </c:ser>
        <c:ser>
          <c:idx val="1"/>
          <c:order val="1"/>
          <c:tx>
            <c:strRef>
              <c:f>Sheet1!$A$3</c:f>
              <c:strCache>
                <c:ptCount val="1"/>
                <c:pt idx="0">
                  <c:v>Rs.25-50 Lakhs</c:v>
                </c:pt>
              </c:strCache>
            </c:strRef>
          </c:tx>
          <c:spPr>
            <a:solidFill>
              <a:schemeClr val="accent2">
                <a:lumMod val="50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Sheet1!$B$3:$N$3</c:f>
              <c:numCache>
                <c:formatCode>0%</c:formatCode>
                <c:ptCount val="13"/>
                <c:pt idx="0">
                  <c:v>0.36</c:v>
                </c:pt>
                <c:pt idx="1">
                  <c:v>0.29812355584896999</c:v>
                </c:pt>
                <c:pt idx="2">
                  <c:v>0.353595468724347</c:v>
                </c:pt>
                <c:pt idx="3">
                  <c:v>0.32768054801386698</c:v>
                </c:pt>
                <c:pt idx="4">
                  <c:v>0.41149081007488097</c:v>
                </c:pt>
                <c:pt idx="5">
                  <c:v>0.32</c:v>
                </c:pt>
                <c:pt idx="6">
                  <c:v>0.27</c:v>
                </c:pt>
                <c:pt idx="7">
                  <c:v>0.33</c:v>
                </c:pt>
                <c:pt idx="8">
                  <c:v>0.37572291205987401</c:v>
                </c:pt>
                <c:pt idx="9">
                  <c:v>0.36232648462036399</c:v>
                </c:pt>
                <c:pt idx="10">
                  <c:v>0.27378840998144</c:v>
                </c:pt>
                <c:pt idx="11">
                  <c:v>0.291930923817529</c:v>
                </c:pt>
                <c:pt idx="12">
                  <c:v>0.31</c:v>
                </c:pt>
              </c:numCache>
            </c:numRef>
          </c:val>
          <c:extLst>
            <c:ext xmlns:c16="http://schemas.microsoft.com/office/drawing/2014/chart" uri="{C3380CC4-5D6E-409C-BE32-E72D297353CC}">
              <c16:uniqueId val="{00000001-CBA3-4914-8939-46DA7C175CD9}"/>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Sheet1!$B$4:$N$4</c:f>
              <c:numCache>
                <c:formatCode>0%</c:formatCode>
                <c:ptCount val="13"/>
                <c:pt idx="0">
                  <c:v>0.19</c:v>
                </c:pt>
                <c:pt idx="1">
                  <c:v>0.23196556890028699</c:v>
                </c:pt>
                <c:pt idx="2">
                  <c:v>0.16397143326218999</c:v>
                </c:pt>
                <c:pt idx="3">
                  <c:v>0.24844409172549201</c:v>
                </c:pt>
                <c:pt idx="4">
                  <c:v>0.21388699795779401</c:v>
                </c:pt>
                <c:pt idx="5">
                  <c:v>0.17</c:v>
                </c:pt>
                <c:pt idx="6">
                  <c:v>0.24</c:v>
                </c:pt>
                <c:pt idx="7">
                  <c:v>0.21</c:v>
                </c:pt>
                <c:pt idx="8">
                  <c:v>0.17447695186256201</c:v>
                </c:pt>
                <c:pt idx="9">
                  <c:v>0.19052528110090899</c:v>
                </c:pt>
                <c:pt idx="10">
                  <c:v>0.158754382346876</c:v>
                </c:pt>
                <c:pt idx="11">
                  <c:v>0.26965691143883203</c:v>
                </c:pt>
                <c:pt idx="12">
                  <c:v>0.16</c:v>
                </c:pt>
              </c:numCache>
            </c:numRef>
          </c:val>
          <c:extLst>
            <c:ext xmlns:c16="http://schemas.microsoft.com/office/drawing/2014/chart" uri="{C3380CC4-5D6E-409C-BE32-E72D297353CC}">
              <c16:uniqueId val="{00000002-CBA3-4914-8939-46DA7C175CD9}"/>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Sheet1!$B$5:$N$5</c:f>
              <c:numCache>
                <c:formatCode>0%</c:formatCode>
                <c:ptCount val="13"/>
                <c:pt idx="0">
                  <c:v>0.1</c:v>
                </c:pt>
                <c:pt idx="1">
                  <c:v>7.7901632684153094E-2</c:v>
                </c:pt>
                <c:pt idx="2">
                  <c:v>8.1951513161495099E-2</c:v>
                </c:pt>
                <c:pt idx="3">
                  <c:v>0.08</c:v>
                </c:pt>
                <c:pt idx="4">
                  <c:v>9.93873383253914E-2</c:v>
                </c:pt>
                <c:pt idx="5">
                  <c:v>0.12</c:v>
                </c:pt>
                <c:pt idx="6">
                  <c:v>0.11</c:v>
                </c:pt>
                <c:pt idx="7">
                  <c:v>0.08</c:v>
                </c:pt>
                <c:pt idx="8">
                  <c:v>9.2064977036910994E-2</c:v>
                </c:pt>
                <c:pt idx="9">
                  <c:v>8.5133418043202E-2</c:v>
                </c:pt>
                <c:pt idx="10">
                  <c:v>8.1521963291400296E-2</c:v>
                </c:pt>
                <c:pt idx="11">
                  <c:v>0.111637502865439</c:v>
                </c:pt>
                <c:pt idx="12">
                  <c:v>0.08</c:v>
                </c:pt>
              </c:numCache>
            </c:numRef>
          </c:val>
          <c:extLst>
            <c:ext xmlns:c16="http://schemas.microsoft.com/office/drawing/2014/chart" uri="{C3380CC4-5D6E-409C-BE32-E72D297353CC}">
              <c16:uniqueId val="{00000003-CBA3-4914-8939-46DA7C175CD9}"/>
            </c:ext>
          </c:extLst>
        </c:ser>
        <c:ser>
          <c:idx val="4"/>
          <c:order val="4"/>
          <c:tx>
            <c:strRef>
              <c:f>Sheet1!$A$6</c:f>
              <c:strCache>
                <c:ptCount val="1"/>
                <c:pt idx="0">
                  <c:v>&gt; Rs.1 Crore</c:v>
                </c:pt>
              </c:strCache>
            </c:strRef>
          </c:tx>
          <c:spPr>
            <a:solidFill>
              <a:schemeClr val="accent1">
                <a:lumMod val="20000"/>
                <a:lumOff val="80000"/>
              </a:schemeClr>
            </a:solidFill>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Sheet1!$B$6:$N$6</c:f>
              <c:numCache>
                <c:formatCode>0%</c:formatCode>
                <c:ptCount val="13"/>
                <c:pt idx="0">
                  <c:v>0.15</c:v>
                </c:pt>
                <c:pt idx="1">
                  <c:v>0.16824518193129001</c:v>
                </c:pt>
                <c:pt idx="2">
                  <c:v>0.18</c:v>
                </c:pt>
                <c:pt idx="3">
                  <c:v>0.13704523620567199</c:v>
                </c:pt>
                <c:pt idx="4">
                  <c:v>0.11991831177671899</c:v>
                </c:pt>
                <c:pt idx="5">
                  <c:v>0.25</c:v>
                </c:pt>
                <c:pt idx="6">
                  <c:v>0.2</c:v>
                </c:pt>
                <c:pt idx="7">
                  <c:v>0.18</c:v>
                </c:pt>
                <c:pt idx="8">
                  <c:v>0.12770028916482401</c:v>
                </c:pt>
                <c:pt idx="9">
                  <c:v>0.12416388962144299</c:v>
                </c:pt>
                <c:pt idx="10">
                  <c:v>9.0266034233862605E-2</c:v>
                </c:pt>
                <c:pt idx="11">
                  <c:v>0.13</c:v>
                </c:pt>
                <c:pt idx="12">
                  <c:v>0.2</c:v>
                </c:pt>
              </c:numCache>
            </c:numRef>
          </c:val>
          <c:extLst>
            <c:ext xmlns:c16="http://schemas.microsoft.com/office/drawing/2014/chart" uri="{C3380CC4-5D6E-409C-BE32-E72D297353CC}">
              <c16:uniqueId val="{00000004-CBA3-4914-8939-46DA7C175CD9}"/>
            </c:ext>
          </c:extLst>
        </c:ser>
        <c:dLbls>
          <c:dLblPos val="ctr"/>
          <c:showLegendKey val="0"/>
          <c:showVal val="1"/>
          <c:showCatName val="0"/>
          <c:showSerName val="0"/>
          <c:showPercent val="0"/>
          <c:showBubbleSize val="0"/>
        </c:dLbls>
        <c:gapWidth val="50"/>
        <c:overlap val="100"/>
        <c:axId val="-205627024"/>
        <c:axId val="-205625664"/>
      </c:barChart>
      <c:catAx>
        <c:axId val="-205627024"/>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205625664"/>
        <c:crosses val="autoZero"/>
        <c:auto val="0"/>
        <c:lblAlgn val="ctr"/>
        <c:lblOffset val="100"/>
        <c:noMultiLvlLbl val="0"/>
      </c:catAx>
      <c:valAx>
        <c:axId val="-205625664"/>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205627024"/>
        <c:crosses val="autoZero"/>
        <c:crossBetween val="between"/>
      </c:valAx>
      <c:spPr>
        <a:noFill/>
        <a:ln w="25400">
          <a:noFill/>
        </a:ln>
        <a:effectLst/>
      </c:spPr>
    </c:plotArea>
    <c:legend>
      <c:legendPos val="b"/>
      <c:layout>
        <c:manualLayout>
          <c:xMode val="edge"/>
          <c:yMode val="edge"/>
          <c:x val="8.7083633696141999E-2"/>
          <c:y val="0.85986618343703403"/>
          <c:w val="0.812287123298994"/>
          <c:h val="4.6352024620702599E-2"/>
        </c:manualLayout>
      </c:layout>
      <c:overlay val="0"/>
      <c:spPr>
        <a:noFill/>
        <a:ln>
          <a:solidFill>
            <a:schemeClr val="bg2">
              <a:lumMod val="7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mn-lt"/>
                <a:ea typeface="+mn-ea"/>
                <a:cs typeface="+mn-cs"/>
              </a:defRPr>
            </a:pPr>
            <a:r>
              <a:rPr lang="en-US" sz="1600" b="1" baseline="0" dirty="0">
                <a:solidFill>
                  <a:schemeClr val="tx1">
                    <a:lumMod val="95000"/>
                    <a:lumOff val="5000"/>
                  </a:schemeClr>
                </a:solidFill>
                <a:latin typeface="+mn-lt"/>
              </a:rPr>
              <a:t>Sales trend in top-9 cities*</a:t>
            </a:r>
            <a:endParaRPr lang="en-US" sz="1600" b="0" baseline="30000" dirty="0">
              <a:solidFill>
                <a:schemeClr val="tx1">
                  <a:lumMod val="95000"/>
                  <a:lumOff val="5000"/>
                </a:schemeClr>
              </a:solidFill>
              <a:latin typeface="+mn-lt"/>
            </a:endParaRPr>
          </a:p>
        </c:rich>
      </c:tx>
      <c:layout>
        <c:manualLayout>
          <c:xMode val="edge"/>
          <c:yMode val="edge"/>
          <c:x val="0.370505249343832"/>
          <c:y val="0"/>
        </c:manualLayout>
      </c:layout>
      <c:overlay val="0"/>
      <c:spPr>
        <a:noFill/>
        <a:ln>
          <a:noFill/>
        </a:ln>
        <a:effectLst/>
      </c:spPr>
    </c:title>
    <c:autoTitleDeleted val="0"/>
    <c:plotArea>
      <c:layout>
        <c:manualLayout>
          <c:layoutTarget val="inner"/>
          <c:xMode val="edge"/>
          <c:yMode val="edge"/>
          <c:x val="0.108281245772114"/>
          <c:y val="9.6700076341517505E-2"/>
          <c:w val="0.82804832860741795"/>
          <c:h val="0.72640126802331495"/>
        </c:manualLayout>
      </c:layout>
      <c:barChart>
        <c:barDir val="col"/>
        <c:grouping val="clustered"/>
        <c:varyColors val="0"/>
        <c:ser>
          <c:idx val="0"/>
          <c:order val="0"/>
          <c:tx>
            <c:strRef>
              <c:f>Sheet1!$B$1</c:f>
              <c:strCache>
                <c:ptCount val="1"/>
                <c:pt idx="0">
                  <c:v>Sales</c:v>
                </c:pt>
              </c:strCache>
            </c:strRef>
          </c:tx>
          <c:spPr>
            <a:solidFill>
              <a:schemeClr val="accent1"/>
            </a:solidFill>
            <a:ln>
              <a:noFill/>
            </a:ln>
            <a:effectLst/>
          </c:spPr>
          <c:invertIfNegative val="0"/>
          <c:dLbls>
            <c:dLbl>
              <c:idx val="2"/>
              <c:layout>
                <c:manualLayout>
                  <c:x val="2.6250174037154599E-17"/>
                  <c:y val="1.421608903077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EC-453F-AF90-3D86A7A465DC}"/>
                </c:ext>
              </c:extLst>
            </c:dLbl>
            <c:dLbl>
              <c:idx val="3"/>
              <c:layout>
                <c:manualLayout>
                  <c:x val="2.8636884306987402E-3"/>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68-4F91-80EB-B54DE2F9BC47}"/>
                </c:ext>
              </c:extLst>
            </c:dLbl>
            <c:dLbl>
              <c:idx val="6"/>
              <c:layout>
                <c:manualLayout>
                  <c:x val="0"/>
                  <c:y val="8.52942954304783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68-4F91-80EB-B54DE2F9BC47}"/>
                </c:ext>
              </c:extLst>
            </c:dLbl>
            <c:dLbl>
              <c:idx val="7"/>
              <c:layout>
                <c:manualLayout>
                  <c:x val="1.43184421534926E-3"/>
                  <c:y val="1.421608903077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68-4F91-80EB-B54DE2F9BC47}"/>
                </c:ext>
              </c:extLst>
            </c:dLbl>
            <c:dLbl>
              <c:idx val="8"/>
              <c:layout>
                <c:manualLayout>
                  <c:x val="0"/>
                  <c:y val="1.137287122462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68-4F91-80EB-B54DE2F9BC47}"/>
                </c:ext>
              </c:extLst>
            </c:dLbl>
            <c:dLbl>
              <c:idx val="9"/>
              <c:layout>
                <c:manualLayout>
                  <c:x val="-1.4318442153493701E-3"/>
                  <c:y val="1.421608903077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1B-43E1-86ED-8CA0DD29F61D}"/>
                </c:ext>
              </c:extLst>
            </c:dLbl>
            <c:dLbl>
              <c:idx val="10"/>
              <c:layout>
                <c:manualLayout>
                  <c:x val="2.86368843069884E-3"/>
                  <c:y val="-1.421608903077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1B-43E1-86ED-8CA0DD29F61D}"/>
                </c:ext>
              </c:extLst>
            </c:dLbl>
            <c:dLbl>
              <c:idx val="11"/>
              <c:layout>
                <c:manualLayout>
                  <c:x val="7.1592210767468497E-3"/>
                  <c:y val="-2.843217806155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1B-43E1-86ED-8CA0DD29F61D}"/>
                </c:ext>
              </c:extLst>
            </c:dLbl>
            <c:dLbl>
              <c:idx val="12"/>
              <c:layout>
                <c:manualLayout>
                  <c:x val="0"/>
                  <c:y val="8.529653418465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1B-43E1-86ED-8CA0DD29F61D}"/>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Sheet1!$B$2:$B$14</c:f>
              <c:numCache>
                <c:formatCode>#,##0</c:formatCode>
                <c:ptCount val="13"/>
                <c:pt idx="0">
                  <c:v>80366</c:v>
                </c:pt>
                <c:pt idx="1">
                  <c:v>76739</c:v>
                </c:pt>
                <c:pt idx="2">
                  <c:v>65789</c:v>
                </c:pt>
                <c:pt idx="3">
                  <c:v>57245</c:v>
                </c:pt>
                <c:pt idx="4">
                  <c:v>48976</c:v>
                </c:pt>
                <c:pt idx="5">
                  <c:v>53457</c:v>
                </c:pt>
                <c:pt idx="6">
                  <c:v>51550</c:v>
                </c:pt>
                <c:pt idx="7">
                  <c:v>55500</c:v>
                </c:pt>
                <c:pt idx="8">
                  <c:v>54721</c:v>
                </c:pt>
                <c:pt idx="9">
                  <c:v>43512</c:v>
                </c:pt>
                <c:pt idx="10">
                  <c:v>51715</c:v>
                </c:pt>
                <c:pt idx="11">
                  <c:v>53352</c:v>
                </c:pt>
                <c:pt idx="12">
                  <c:v>44755</c:v>
                </c:pt>
              </c:numCache>
            </c:numRef>
          </c:val>
          <c:extLst>
            <c:ext xmlns:c16="http://schemas.microsoft.com/office/drawing/2014/chart" uri="{C3380CC4-5D6E-409C-BE32-E72D297353CC}">
              <c16:uniqueId val="{00000005-E368-4F91-80EB-B54DE2F9BC47}"/>
            </c:ext>
          </c:extLst>
        </c:ser>
        <c:dLbls>
          <c:dLblPos val="outEnd"/>
          <c:showLegendKey val="0"/>
          <c:showVal val="1"/>
          <c:showCatName val="0"/>
          <c:showSerName val="0"/>
          <c:showPercent val="0"/>
          <c:showBubbleSize val="0"/>
        </c:dLbls>
        <c:gapWidth val="100"/>
        <c:overlap val="-24"/>
        <c:axId val="-298973424"/>
        <c:axId val="-298971104"/>
      </c:barChart>
      <c:dateAx>
        <c:axId val="-298973424"/>
        <c:scaling>
          <c:orientation val="minMax"/>
        </c:scaling>
        <c:delete val="0"/>
        <c:axPos val="b"/>
        <c:numFmt formatCode="mmm\-yyyy" sourceLinked="0"/>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298971104"/>
        <c:crosses val="autoZero"/>
        <c:auto val="0"/>
        <c:lblOffset val="100"/>
        <c:baseTimeUnit val="months"/>
      </c:dateAx>
      <c:valAx>
        <c:axId val="-298971104"/>
        <c:scaling>
          <c:orientation val="minMax"/>
          <c:max val="100000"/>
          <c:min val="0"/>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298973424"/>
        <c:crosses val="autoZero"/>
        <c:crossBetween val="between"/>
        <c:majorUnit val="30000"/>
      </c:valAx>
      <c:spPr>
        <a:noFill/>
        <a:ln>
          <a:noFill/>
        </a:ln>
        <a:effectLst/>
      </c:spPr>
    </c:plotArea>
    <c:plotVisOnly val="1"/>
    <c:dispBlanksAs val="gap"/>
    <c:showDLblsOverMax val="0"/>
  </c:chart>
  <c:spPr>
    <a:noFill/>
    <a:ln>
      <a:noFill/>
    </a:ln>
    <a:effectLst/>
  </c:spPr>
  <c:txPr>
    <a:bodyPr/>
    <a:lstStyle/>
    <a:p>
      <a:pPr>
        <a:defRPr sz="1400">
          <a:solidFill>
            <a:schemeClr val="tx1">
              <a:lumMod val="95000"/>
              <a:lumOff val="5000"/>
            </a:schemeClr>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baseline="0" dirty="0">
                <a:solidFill>
                  <a:schemeClr val="tx1">
                    <a:lumMod val="85000"/>
                    <a:lumOff val="15000"/>
                  </a:schemeClr>
                </a:solidFill>
                <a:latin typeface="+mn-lt"/>
              </a:rPr>
              <a:t>Total unit Sales – Q2 FY’17 vs Q2 FY’18</a:t>
            </a:r>
          </a:p>
        </c:rich>
      </c:tx>
      <c:layout>
        <c:manualLayout>
          <c:xMode val="edge"/>
          <c:yMode val="edge"/>
          <c:x val="0.26345622167289101"/>
          <c:y val="1.0600782214144899E-2"/>
        </c:manualLayout>
      </c:layout>
      <c:overlay val="0"/>
      <c:spPr>
        <a:noFill/>
        <a:ln>
          <a:noFill/>
        </a:ln>
        <a:effectLst/>
      </c:spPr>
    </c:title>
    <c:autoTitleDeleted val="0"/>
    <c:plotArea>
      <c:layout>
        <c:manualLayout>
          <c:layoutTarget val="inner"/>
          <c:xMode val="edge"/>
          <c:yMode val="edge"/>
          <c:x val="6.6147809398880403E-2"/>
          <c:y val="0.12995217073634999"/>
          <c:w val="0.93697458431396596"/>
          <c:h val="0.70560503440301103"/>
        </c:manualLayout>
      </c:layout>
      <c:barChart>
        <c:barDir val="col"/>
        <c:grouping val="clustered"/>
        <c:varyColors val="0"/>
        <c:ser>
          <c:idx val="0"/>
          <c:order val="0"/>
          <c:tx>
            <c:strRef>
              <c:f>Sheet1!$B$1</c:f>
              <c:strCache>
                <c:ptCount val="1"/>
                <c:pt idx="0">
                  <c:v>Q2 FY'17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Sheet1!$B$2:$B$10</c:f>
              <c:numCache>
                <c:formatCode>#,##0</c:formatCode>
                <c:ptCount val="9"/>
                <c:pt idx="0">
                  <c:v>4128</c:v>
                </c:pt>
                <c:pt idx="1">
                  <c:v>9557</c:v>
                </c:pt>
                <c:pt idx="2">
                  <c:v>3849</c:v>
                </c:pt>
                <c:pt idx="3">
                  <c:v>2090</c:v>
                </c:pt>
                <c:pt idx="4">
                  <c:v>4105</c:v>
                </c:pt>
                <c:pt idx="5">
                  <c:v>3778</c:v>
                </c:pt>
                <c:pt idx="6">
                  <c:v>11462</c:v>
                </c:pt>
                <c:pt idx="7">
                  <c:v>5104</c:v>
                </c:pt>
                <c:pt idx="8">
                  <c:v>10648</c:v>
                </c:pt>
              </c:numCache>
            </c:numRef>
          </c:val>
          <c:extLst>
            <c:ext xmlns:c16="http://schemas.microsoft.com/office/drawing/2014/chart" uri="{C3380CC4-5D6E-409C-BE32-E72D297353CC}">
              <c16:uniqueId val="{00000000-C101-4092-80F8-5F299D31E7B9}"/>
            </c:ext>
          </c:extLst>
        </c:ser>
        <c:ser>
          <c:idx val="1"/>
          <c:order val="1"/>
          <c:tx>
            <c:strRef>
              <c:f>Sheet1!$C$1</c:f>
              <c:strCache>
                <c:ptCount val="1"/>
                <c:pt idx="0">
                  <c:v>Q2 FY'18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Sheet1!$C$2:$C$10</c:f>
              <c:numCache>
                <c:formatCode>#,##0</c:formatCode>
                <c:ptCount val="9"/>
                <c:pt idx="0">
                  <c:v>2222</c:v>
                </c:pt>
                <c:pt idx="1">
                  <c:v>6976</c:v>
                </c:pt>
                <c:pt idx="2">
                  <c:v>2945</c:v>
                </c:pt>
                <c:pt idx="3">
                  <c:v>3342</c:v>
                </c:pt>
                <c:pt idx="4">
                  <c:v>3356</c:v>
                </c:pt>
                <c:pt idx="5">
                  <c:v>2993</c:v>
                </c:pt>
                <c:pt idx="6">
                  <c:v>12101</c:v>
                </c:pt>
                <c:pt idx="7">
                  <c:v>3606</c:v>
                </c:pt>
                <c:pt idx="8">
                  <c:v>7214</c:v>
                </c:pt>
              </c:numCache>
            </c:numRef>
          </c:val>
          <c:extLst>
            <c:ext xmlns:c16="http://schemas.microsoft.com/office/drawing/2014/chart" uri="{C3380CC4-5D6E-409C-BE32-E72D297353CC}">
              <c16:uniqueId val="{00000001-C101-4092-80F8-5F299D31E7B9}"/>
            </c:ext>
          </c:extLst>
        </c:ser>
        <c:dLbls>
          <c:dLblPos val="outEnd"/>
          <c:showLegendKey val="0"/>
          <c:showVal val="1"/>
          <c:showCatName val="0"/>
          <c:showSerName val="0"/>
          <c:showPercent val="0"/>
          <c:showBubbleSize val="0"/>
        </c:dLbls>
        <c:gapWidth val="219"/>
        <c:overlap val="-27"/>
        <c:axId val="-554122976"/>
        <c:axId val="-267857328"/>
      </c:barChart>
      <c:catAx>
        <c:axId val="-5541229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267857328"/>
        <c:crosses val="autoZero"/>
        <c:auto val="1"/>
        <c:lblAlgn val="ctr"/>
        <c:lblOffset val="100"/>
        <c:noMultiLvlLbl val="0"/>
      </c:catAx>
      <c:valAx>
        <c:axId val="-267857328"/>
        <c:scaling>
          <c:orientation val="minMax"/>
          <c:max val="22000"/>
          <c:min val="0"/>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554122976"/>
        <c:crosses val="autoZero"/>
        <c:crossBetween val="between"/>
      </c:valAx>
      <c:spPr>
        <a:noFill/>
        <a:ln>
          <a:noFill/>
        </a:ln>
        <a:effectLst/>
      </c:spPr>
    </c:plotArea>
    <c:legend>
      <c:legendPos val="r"/>
      <c:layout>
        <c:manualLayout>
          <c:xMode val="edge"/>
          <c:yMode val="edge"/>
          <c:x val="0.85403193025033697"/>
          <c:y val="1.6998483462372101E-2"/>
          <c:w val="0.13642822711736199"/>
          <c:h val="0.123943963965477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lumMod val="95000"/>
                    <a:lumOff val="5000"/>
                  </a:schemeClr>
                </a:solidFill>
                <a:latin typeface="+mn-lt"/>
              </a:defRPr>
            </a:pPr>
            <a:r>
              <a:rPr lang="en-US" sz="1600" dirty="0">
                <a:solidFill>
                  <a:schemeClr val="tx1">
                    <a:lumMod val="95000"/>
                    <a:lumOff val="5000"/>
                  </a:schemeClr>
                </a:solidFill>
                <a:latin typeface="+mn-lt"/>
              </a:rPr>
              <a:t>Sales in top-9* cities: Completed vs Under-Construction projects</a:t>
            </a:r>
          </a:p>
        </c:rich>
      </c:tx>
      <c:layout>
        <c:manualLayout>
          <c:xMode val="edge"/>
          <c:yMode val="edge"/>
          <c:x val="0.179170237648865"/>
          <c:y val="2.94413021370067E-2"/>
        </c:manualLayout>
      </c:layout>
      <c:overlay val="0"/>
    </c:title>
    <c:autoTitleDeleted val="0"/>
    <c:plotArea>
      <c:layout>
        <c:manualLayout>
          <c:layoutTarget val="inner"/>
          <c:xMode val="edge"/>
          <c:yMode val="edge"/>
          <c:x val="9.8745017983863106E-2"/>
          <c:y val="0.238659267416656"/>
          <c:w val="0.88121781169106395"/>
          <c:h val="0.57713218434490698"/>
        </c:manualLayout>
      </c:layout>
      <c:lineChart>
        <c:grouping val="standard"/>
        <c:varyColors val="0"/>
        <c:ser>
          <c:idx val="0"/>
          <c:order val="0"/>
          <c:tx>
            <c:strRef>
              <c:f>Sheet1!$A$2</c:f>
              <c:strCache>
                <c:ptCount val="1"/>
                <c:pt idx="0">
                  <c:v>Completed</c:v>
                </c:pt>
              </c:strCache>
            </c:strRef>
          </c:tx>
          <c:dLbls>
            <c:numFmt formatCode="#,##0" sourceLinked="0"/>
            <c:spPr>
              <a:noFill/>
              <a:ln>
                <a:noFill/>
              </a:ln>
              <a:effectLst/>
            </c:spPr>
            <c:txPr>
              <a:bodyPr rot="0" vert="horz"/>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9"/>
                <c:pt idx="0">
                  <c:v>H1 FY'14</c:v>
                </c:pt>
                <c:pt idx="1">
                  <c:v>H2 FY'14</c:v>
                </c:pt>
                <c:pt idx="2">
                  <c:v>H1 FY'15</c:v>
                </c:pt>
                <c:pt idx="3">
                  <c:v>H2 FY'15</c:v>
                </c:pt>
                <c:pt idx="4">
                  <c:v>H1 FY'16</c:v>
                </c:pt>
                <c:pt idx="5">
                  <c:v>H2 FY'16</c:v>
                </c:pt>
                <c:pt idx="6">
                  <c:v>H1 FY'17</c:v>
                </c:pt>
                <c:pt idx="7">
                  <c:v>H2 FY'17</c:v>
                </c:pt>
                <c:pt idx="8">
                  <c:v>H1 FY'18</c:v>
                </c:pt>
              </c:strCache>
            </c:strRef>
          </c:cat>
          <c:val>
            <c:numRef>
              <c:f>Sheet1!$B$2:$N$2</c:f>
              <c:numCache>
                <c:formatCode>#,##0</c:formatCode>
                <c:ptCount val="9"/>
                <c:pt idx="0">
                  <c:v>9050</c:v>
                </c:pt>
                <c:pt idx="1">
                  <c:v>8762</c:v>
                </c:pt>
                <c:pt idx="2">
                  <c:v>9170</c:v>
                </c:pt>
                <c:pt idx="3">
                  <c:v>9756</c:v>
                </c:pt>
                <c:pt idx="4">
                  <c:v>11495</c:v>
                </c:pt>
                <c:pt idx="5">
                  <c:v>15065</c:v>
                </c:pt>
                <c:pt idx="6">
                  <c:v>17135</c:v>
                </c:pt>
                <c:pt idx="7">
                  <c:v>16750</c:v>
                </c:pt>
                <c:pt idx="8">
                  <c:v>19399</c:v>
                </c:pt>
              </c:numCache>
            </c:numRef>
          </c:val>
          <c:smooth val="0"/>
          <c:extLst>
            <c:ext xmlns:c16="http://schemas.microsoft.com/office/drawing/2014/chart" uri="{C3380CC4-5D6E-409C-BE32-E72D297353CC}">
              <c16:uniqueId val="{00000002-A278-45B9-A31A-CCE7D3B6740A}"/>
            </c:ext>
          </c:extLst>
        </c:ser>
        <c:ser>
          <c:idx val="1"/>
          <c:order val="1"/>
          <c:tx>
            <c:strRef>
              <c:f>Sheet1!$A$3</c:f>
              <c:strCache>
                <c:ptCount val="1"/>
                <c:pt idx="0">
                  <c:v>Under Construction</c:v>
                </c:pt>
              </c:strCache>
            </c:strRef>
          </c:tx>
          <c:spPr>
            <a:effectLst/>
          </c:spPr>
          <c:dLbls>
            <c:numFmt formatCode="#,##0" sourceLinked="0"/>
            <c:spPr>
              <a:noFill/>
              <a:ln>
                <a:noFill/>
              </a:ln>
              <a:effectLst/>
            </c:spPr>
            <c:txPr>
              <a:bodyPr rot="0" vert="horz"/>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9"/>
                <c:pt idx="0">
                  <c:v>H1 FY'14</c:v>
                </c:pt>
                <c:pt idx="1">
                  <c:v>H2 FY'14</c:v>
                </c:pt>
                <c:pt idx="2">
                  <c:v>H1 FY'15</c:v>
                </c:pt>
                <c:pt idx="3">
                  <c:v>H2 FY'15</c:v>
                </c:pt>
                <c:pt idx="4">
                  <c:v>H1 FY'16</c:v>
                </c:pt>
                <c:pt idx="5">
                  <c:v>H2 FY'16</c:v>
                </c:pt>
                <c:pt idx="6">
                  <c:v>H1 FY'17</c:v>
                </c:pt>
                <c:pt idx="7">
                  <c:v>H2 FY'17</c:v>
                </c:pt>
                <c:pt idx="8">
                  <c:v>H1 FY'18</c:v>
                </c:pt>
              </c:strCache>
            </c:strRef>
          </c:cat>
          <c:val>
            <c:numRef>
              <c:f>Sheet1!$B$3:$N$3</c:f>
              <c:numCache>
                <c:formatCode>#,##0</c:formatCode>
                <c:ptCount val="9"/>
                <c:pt idx="0">
                  <c:v>223498</c:v>
                </c:pt>
                <c:pt idx="1">
                  <c:v>199179</c:v>
                </c:pt>
                <c:pt idx="2">
                  <c:v>163497</c:v>
                </c:pt>
                <c:pt idx="3">
                  <c:v>158113</c:v>
                </c:pt>
                <c:pt idx="4">
                  <c:v>139719</c:v>
                </c:pt>
                <c:pt idx="5">
                  <c:v>139025</c:v>
                </c:pt>
                <c:pt idx="6">
                  <c:v>119217</c:v>
                </c:pt>
                <c:pt idx="7">
                  <c:v>94043</c:v>
                </c:pt>
                <c:pt idx="8">
                  <c:v>84408</c:v>
                </c:pt>
              </c:numCache>
            </c:numRef>
          </c:val>
          <c:smooth val="0"/>
          <c:extLst>
            <c:ext xmlns:c16="http://schemas.microsoft.com/office/drawing/2014/chart" uri="{C3380CC4-5D6E-409C-BE32-E72D297353CC}">
              <c16:uniqueId val="{00000004-A278-45B9-A31A-CCE7D3B6740A}"/>
            </c:ext>
          </c:extLst>
        </c:ser>
        <c:dLbls>
          <c:dLblPos val="ctr"/>
          <c:showLegendKey val="0"/>
          <c:showVal val="1"/>
          <c:showCatName val="0"/>
          <c:showSerName val="0"/>
          <c:showPercent val="0"/>
          <c:showBubbleSize val="0"/>
        </c:dLbls>
        <c:marker val="1"/>
        <c:smooth val="0"/>
        <c:axId val="-298924688"/>
        <c:axId val="-298893040"/>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strCache>
                  </c:strRef>
                </c:tx>
                <c:dLbls>
                  <c:dLbl>
                    <c:idx val="2"/>
                    <c:layout>
                      <c:manualLayout>
                        <c:x val="-3.9477096612923403E-2"/>
                        <c:y val="-4.446199776283250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6770-4DEE-ACBF-62F71340B1DE}"/>
                      </c:ext>
                    </c:extLst>
                  </c:dLbl>
                  <c:dLbl>
                    <c:idx val="3"/>
                    <c:layout>
                      <c:manualLayout>
                        <c:x val="-3.9477096612923403E-2"/>
                        <c:y val="-2.7686543818388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1-6BA4-44A8-B534-CBE0ED0A600E}"/>
                      </c:ext>
                    </c:extLst>
                  </c:dLbl>
                  <c:dLbl>
                    <c:idx val="4"/>
                    <c:layout>
                      <c:manualLayout>
                        <c:x val="-3.2390928812469903E-2"/>
                        <c:y val="-3.048245280912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12-6BA4-44A8-B534-CBE0ED0A600E}"/>
                      </c:ext>
                    </c:extLst>
                  </c:dLbl>
                  <c:dLbl>
                    <c:idx val="7"/>
                    <c:layout>
                      <c:manualLayout>
                        <c:x val="-3.9477096612923403E-2"/>
                        <c:y val="3.9415271959388397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3DD4-45C4-957E-6B7EF77A6644}"/>
                      </c:ext>
                    </c:extLst>
                  </c:dLbl>
                  <c:dLbl>
                    <c:idx val="8"/>
                    <c:layout>
                      <c:manualLayout>
                        <c:x val="-4.2311563733104803E-2"/>
                        <c:y val="3.3823453977907002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3-3DD4-45C4-957E-6B7EF77A6644}"/>
                      </c:ext>
                    </c:extLst>
                  </c:dLbl>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Sheet1!$B$1:$N$1</c15:sqref>
                        </c15:formulaRef>
                      </c:ext>
                    </c:extLst>
                    <c:strCache>
                      <c:ptCount val="9"/>
                      <c:pt idx="0">
                        <c:v>H1 FY'14</c:v>
                      </c:pt>
                      <c:pt idx="1">
                        <c:v>H2 FY'14</c:v>
                      </c:pt>
                      <c:pt idx="2">
                        <c:v>H1 FY'15</c:v>
                      </c:pt>
                      <c:pt idx="3">
                        <c:v>H2 FY'15</c:v>
                      </c:pt>
                      <c:pt idx="4">
                        <c:v>H1 FY'16</c:v>
                      </c:pt>
                      <c:pt idx="5">
                        <c:v>H2 FY'16</c:v>
                      </c:pt>
                      <c:pt idx="6">
                        <c:v>H1 FY'17</c:v>
                      </c:pt>
                      <c:pt idx="7">
                        <c:v>H2 FY'17</c:v>
                      </c:pt>
                      <c:pt idx="8">
                        <c:v>H1 FY'18</c:v>
                      </c:pt>
                    </c:strCache>
                  </c:strRef>
                </c:cat>
                <c:val>
                  <c:numRef>
                    <c:extLst>
                      <c:ext uri="{02D57815-91ED-43cb-92C2-25804820EDAC}">
                        <c15:formulaRef>
                          <c15:sqref>Sheet1!$B$4:$N$4</c15:sqref>
                        </c15:formulaRef>
                      </c:ext>
                    </c:extLst>
                    <c:numCache>
                      <c:formatCode>General</c:formatCode>
                      <c:ptCount val="9"/>
                    </c:numCache>
                  </c:numRef>
                </c:val>
                <c:smooth val="0"/>
                <c:extLst>
                  <c:ext xmlns:c16="http://schemas.microsoft.com/office/drawing/2014/chart" uri="{C3380CC4-5D6E-409C-BE32-E72D297353CC}">
                    <c16:uniqueId val="{00000013-6BA4-44A8-B534-CBE0ED0A600E}"/>
                  </c:ext>
                </c:extLst>
              </c15:ser>
            </c15:filteredLineSeries>
          </c:ext>
        </c:extLst>
      </c:lineChart>
      <c:catAx>
        <c:axId val="-298924688"/>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sz="1200"/>
            </a:pPr>
            <a:endParaRPr lang="en-US"/>
          </a:p>
        </c:txPr>
        <c:crossAx val="-298893040"/>
        <c:crosses val="autoZero"/>
        <c:auto val="0"/>
        <c:lblAlgn val="ctr"/>
        <c:lblOffset val="100"/>
        <c:noMultiLvlLbl val="0"/>
      </c:catAx>
      <c:valAx>
        <c:axId val="-298893040"/>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sz="1200"/>
            </a:pPr>
            <a:endParaRPr lang="en-US"/>
          </a:p>
        </c:txPr>
        <c:crossAx val="-298924688"/>
        <c:crosses val="autoZero"/>
        <c:crossBetween val="between"/>
      </c:valAx>
      <c:spPr>
        <a:noFill/>
        <a:ln w="25400">
          <a:noFill/>
        </a:ln>
        <a:effectLst/>
      </c:spPr>
    </c:plotArea>
    <c:legend>
      <c:legendPos val="b"/>
      <c:legendEntry>
        <c:idx val="0"/>
        <c:txPr>
          <a:bodyPr rot="0" vert="horz"/>
          <a:lstStyle/>
          <a:p>
            <a:pPr>
              <a:defRPr sz="1200"/>
            </a:pPr>
            <a:endParaRPr lang="en-US"/>
          </a:p>
        </c:txPr>
      </c:legendEntry>
      <c:legendEntry>
        <c:idx val="1"/>
        <c:txPr>
          <a:bodyPr rot="0" vert="horz"/>
          <a:lstStyle/>
          <a:p>
            <a:pPr>
              <a:defRPr sz="1200"/>
            </a:pPr>
            <a:endParaRPr lang="en-US"/>
          </a:p>
        </c:txPr>
      </c:legendEntry>
      <c:layout>
        <c:manualLayout>
          <c:xMode val="edge"/>
          <c:yMode val="edge"/>
          <c:x val="2.65614119663613E-3"/>
          <c:y val="0.932199867425481"/>
          <c:w val="0.99025769100290995"/>
          <c:h val="5.3893677525140599E-2"/>
        </c:manualLayout>
      </c:layout>
      <c:overlay val="0"/>
      <c:spPr>
        <a:noFill/>
        <a:ln>
          <a:solidFill>
            <a:schemeClr val="bg2">
              <a:lumMod val="75000"/>
            </a:schemeClr>
          </a:solid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sz="1400">
          <a:solidFill>
            <a:schemeClr val="tx1">
              <a:lumMod val="95000"/>
              <a:lumOff val="5000"/>
            </a:schemeClr>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tx1">
                    <a:lumMod val="95000"/>
                    <a:lumOff val="5000"/>
                  </a:schemeClr>
                </a:solidFill>
                <a:latin typeface="+mn-lt"/>
              </a:defRPr>
            </a:pPr>
            <a:r>
              <a:rPr lang="en-US" sz="1600" dirty="0">
                <a:solidFill>
                  <a:schemeClr val="tx1">
                    <a:lumMod val="95000"/>
                    <a:lumOff val="5000"/>
                  </a:schemeClr>
                </a:solidFill>
                <a:latin typeface="+mn-lt"/>
              </a:rPr>
              <a:t>Sales in top-9* cities: New projects vs old projects</a:t>
            </a:r>
          </a:p>
        </c:rich>
      </c:tx>
      <c:layout>
        <c:manualLayout>
          <c:xMode val="edge"/>
          <c:yMode val="edge"/>
          <c:x val="5.8705385041155501E-2"/>
          <c:y val="4.8264797670714198E-2"/>
        </c:manualLayout>
      </c:layout>
      <c:overlay val="0"/>
    </c:title>
    <c:autoTitleDeleted val="0"/>
    <c:plotArea>
      <c:layout>
        <c:manualLayout>
          <c:layoutTarget val="inner"/>
          <c:xMode val="edge"/>
          <c:yMode val="edge"/>
          <c:x val="9.8745017983863106E-2"/>
          <c:y val="0.238659267416656"/>
          <c:w val="0.88121781169106395"/>
          <c:h val="0.57713218434490698"/>
        </c:manualLayout>
      </c:layout>
      <c:lineChart>
        <c:grouping val="standard"/>
        <c:varyColors val="0"/>
        <c:ser>
          <c:idx val="0"/>
          <c:order val="0"/>
          <c:tx>
            <c:strRef>
              <c:f>Sheet1!$A$2</c:f>
              <c:strCache>
                <c:ptCount val="1"/>
                <c:pt idx="0">
                  <c:v>Units sold in ≤ 6 months old projects</c:v>
                </c:pt>
              </c:strCache>
            </c:strRef>
          </c:tx>
          <c:dLbls>
            <c:dLbl>
              <c:idx val="0"/>
              <c:layout>
                <c:manualLayout>
                  <c:x val="-4.7980497973467602E-2"/>
                  <c:y val="3.8781482508018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5D-4ABC-91B9-F13EF11CC95B}"/>
                </c:ext>
              </c:extLst>
            </c:dLbl>
            <c:dLbl>
              <c:idx val="1"/>
              <c:layout>
                <c:manualLayout>
                  <c:x val="-5.7901132894102501E-2"/>
                  <c:y val="2.768654381838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5D-4ABC-91B9-F13EF11CC95B}"/>
                </c:ext>
              </c:extLst>
            </c:dLbl>
            <c:dLbl>
              <c:idx val="12"/>
              <c:layout>
                <c:manualLayout>
                  <c:x val="-3.12295784455516E-2"/>
                  <c:y val="-3.79091225350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5D-4ABC-91B9-F13EF11CC95B}"/>
                </c:ext>
              </c:extLst>
            </c:dLbl>
            <c:numFmt formatCode="#,##0" sourceLinked="0"/>
            <c:spPr>
              <a:noFill/>
              <a:ln>
                <a:noFill/>
              </a:ln>
              <a:effectLst/>
            </c:spPr>
            <c:txPr>
              <a:bodyPr rot="0" vert="horz"/>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H1 FY'15</c:v>
                </c:pt>
                <c:pt idx="1">
                  <c:v>H2 FY'15</c:v>
                </c:pt>
                <c:pt idx="2">
                  <c:v>H1 FY'16</c:v>
                </c:pt>
                <c:pt idx="3">
                  <c:v>H2 FY'16</c:v>
                </c:pt>
                <c:pt idx="4">
                  <c:v>H1 FY'17</c:v>
                </c:pt>
                <c:pt idx="5">
                  <c:v>H2 FY'17</c:v>
                </c:pt>
                <c:pt idx="6">
                  <c:v>H1 FY'18</c:v>
                </c:pt>
              </c:strCache>
            </c:strRef>
          </c:cat>
          <c:val>
            <c:numRef>
              <c:f>Sheet1!$B$2:$H$2</c:f>
              <c:numCache>
                <c:formatCode>#,##0</c:formatCode>
                <c:ptCount val="7"/>
                <c:pt idx="0">
                  <c:v>67663</c:v>
                </c:pt>
                <c:pt idx="1">
                  <c:v>54726</c:v>
                </c:pt>
                <c:pt idx="2">
                  <c:v>35301</c:v>
                </c:pt>
                <c:pt idx="3">
                  <c:v>34331</c:v>
                </c:pt>
                <c:pt idx="4">
                  <c:v>33039</c:v>
                </c:pt>
                <c:pt idx="5">
                  <c:v>27877.00470731813</c:v>
                </c:pt>
                <c:pt idx="6">
                  <c:v>20440</c:v>
                </c:pt>
              </c:numCache>
            </c:numRef>
          </c:val>
          <c:smooth val="0"/>
          <c:extLst>
            <c:ext xmlns:c16="http://schemas.microsoft.com/office/drawing/2014/chart" uri="{C3380CC4-5D6E-409C-BE32-E72D297353CC}">
              <c16:uniqueId val="{00000003-AD5D-4ABC-91B9-F13EF11CC95B}"/>
            </c:ext>
          </c:extLst>
        </c:ser>
        <c:ser>
          <c:idx val="1"/>
          <c:order val="1"/>
          <c:tx>
            <c:strRef>
              <c:f>Sheet1!$A$3</c:f>
              <c:strCache>
                <c:ptCount val="1"/>
                <c:pt idx="0">
                  <c:v>Units sold in 7-12 months old projects</c:v>
                </c:pt>
              </c:strCache>
            </c:strRef>
          </c:tx>
          <c:spPr>
            <a:effectLst/>
          </c:spPr>
          <c:dLbls>
            <c:dLbl>
              <c:idx val="8"/>
              <c:layout>
                <c:manualLayout>
                  <c:x val="-3.4747107504419103E-2"/>
                  <c:y val="3.0482452809129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5D-4ABC-91B9-F13EF11CC95B}"/>
                </c:ext>
              </c:extLst>
            </c:dLbl>
            <c:dLbl>
              <c:idx val="9"/>
              <c:layout>
                <c:manualLayout>
                  <c:x val="-3.47471075044192E-2"/>
                  <c:y val="3.0482452809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5D-4ABC-91B9-F13EF11CC95B}"/>
                </c:ext>
              </c:extLst>
            </c:dLbl>
            <c:dLbl>
              <c:idx val="10"/>
              <c:layout>
                <c:manualLayout>
                  <c:x val="-3.4747107504419103E-2"/>
                  <c:y val="2.4890634827647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5D-4ABC-91B9-F13EF11CC95B}"/>
                </c:ext>
              </c:extLst>
            </c:dLbl>
            <c:dLbl>
              <c:idx val="11"/>
              <c:layout>
                <c:manualLayout>
                  <c:x val="-3.4747107504419103E-2"/>
                  <c:y val="3.0482452809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5D-4ABC-91B9-F13EF11CC95B}"/>
                </c:ext>
              </c:extLst>
            </c:dLbl>
            <c:dLbl>
              <c:idx val="12"/>
              <c:layout>
                <c:manualLayout>
                  <c:x val="-3.0495406824147E-2"/>
                  <c:y val="2.768654381838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5D-4ABC-91B9-F13EF11CC95B}"/>
                </c:ext>
              </c:extLst>
            </c:dLbl>
            <c:dLbl>
              <c:idx val="13"/>
              <c:layout>
                <c:manualLayout>
                  <c:x val="-2.3770466191726E-2"/>
                  <c:y val="2.4890634827647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5D-4ABC-91B9-F13EF11CC95B}"/>
                </c:ext>
              </c:extLst>
            </c:dLbl>
            <c:numFmt formatCode="#,##0" sourceLinked="0"/>
            <c:spPr>
              <a:noFill/>
              <a:ln>
                <a:noFill/>
              </a:ln>
              <a:effectLst/>
            </c:spPr>
            <c:txPr>
              <a:bodyPr rot="0" vert="horz"/>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H1 FY'15</c:v>
                </c:pt>
                <c:pt idx="1">
                  <c:v>H2 FY'15</c:v>
                </c:pt>
                <c:pt idx="2">
                  <c:v>H1 FY'16</c:v>
                </c:pt>
                <c:pt idx="3">
                  <c:v>H2 FY'16</c:v>
                </c:pt>
                <c:pt idx="4">
                  <c:v>H1 FY'17</c:v>
                </c:pt>
                <c:pt idx="5">
                  <c:v>H2 FY'17</c:v>
                </c:pt>
                <c:pt idx="6">
                  <c:v>H1 FY'18</c:v>
                </c:pt>
              </c:strCache>
            </c:strRef>
          </c:cat>
          <c:val>
            <c:numRef>
              <c:f>Sheet1!$B$3:$H$3</c:f>
              <c:numCache>
                <c:formatCode>#,##0</c:formatCode>
                <c:ptCount val="7"/>
                <c:pt idx="0">
                  <c:v>29888</c:v>
                </c:pt>
                <c:pt idx="1">
                  <c:v>19572</c:v>
                </c:pt>
                <c:pt idx="2">
                  <c:v>13843</c:v>
                </c:pt>
                <c:pt idx="3">
                  <c:v>12556</c:v>
                </c:pt>
                <c:pt idx="4">
                  <c:v>12388</c:v>
                </c:pt>
                <c:pt idx="5">
                  <c:v>9443.0035304886005</c:v>
                </c:pt>
                <c:pt idx="6">
                  <c:v>10944</c:v>
                </c:pt>
              </c:numCache>
            </c:numRef>
          </c:val>
          <c:smooth val="0"/>
          <c:extLst>
            <c:ext xmlns:c16="http://schemas.microsoft.com/office/drawing/2014/chart" uri="{C3380CC4-5D6E-409C-BE32-E72D297353CC}">
              <c16:uniqueId val="{0000000A-AD5D-4ABC-91B9-F13EF11CC95B}"/>
            </c:ext>
          </c:extLst>
        </c:ser>
        <c:ser>
          <c:idx val="2"/>
          <c:order val="2"/>
          <c:tx>
            <c:strRef>
              <c:f>Sheet1!$A$4</c:f>
              <c:strCache>
                <c:ptCount val="1"/>
                <c:pt idx="0">
                  <c:v>Units sold in &gt; 12 months old projects</c:v>
                </c:pt>
              </c:strCache>
            </c:strRef>
          </c:tx>
          <c:dLbls>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H1 FY'15</c:v>
                </c:pt>
                <c:pt idx="1">
                  <c:v>H2 FY'15</c:v>
                </c:pt>
                <c:pt idx="2">
                  <c:v>H1 FY'16</c:v>
                </c:pt>
                <c:pt idx="3">
                  <c:v>H2 FY'16</c:v>
                </c:pt>
                <c:pt idx="4">
                  <c:v>H1 FY'17</c:v>
                </c:pt>
                <c:pt idx="5">
                  <c:v>H2 FY'17</c:v>
                </c:pt>
                <c:pt idx="6">
                  <c:v>H1 FY'18</c:v>
                </c:pt>
              </c:strCache>
            </c:strRef>
          </c:cat>
          <c:val>
            <c:numRef>
              <c:f>Sheet1!$B$4:$H$4</c:f>
              <c:numCache>
                <c:formatCode>#,##0</c:formatCode>
                <c:ptCount val="7"/>
                <c:pt idx="0">
                  <c:v>75540</c:v>
                </c:pt>
                <c:pt idx="1">
                  <c:v>68230</c:v>
                </c:pt>
                <c:pt idx="2">
                  <c:v>57077</c:v>
                </c:pt>
                <c:pt idx="3">
                  <c:v>58120</c:v>
                </c:pt>
                <c:pt idx="4">
                  <c:v>64794</c:v>
                </c:pt>
                <c:pt idx="5">
                  <c:v>57906.991762193247</c:v>
                </c:pt>
                <c:pt idx="6">
                  <c:v>65775</c:v>
                </c:pt>
              </c:numCache>
            </c:numRef>
          </c:val>
          <c:smooth val="0"/>
          <c:extLst>
            <c:ext xmlns:c16="http://schemas.microsoft.com/office/drawing/2014/chart" uri="{C3380CC4-5D6E-409C-BE32-E72D297353CC}">
              <c16:uniqueId val="{0000000B-AD5D-4ABC-91B9-F13EF11CC95B}"/>
            </c:ext>
          </c:extLst>
        </c:ser>
        <c:dLbls>
          <c:dLblPos val="ctr"/>
          <c:showLegendKey val="0"/>
          <c:showVal val="1"/>
          <c:showCatName val="0"/>
          <c:showSerName val="0"/>
          <c:showPercent val="0"/>
          <c:showBubbleSize val="0"/>
        </c:dLbls>
        <c:marker val="1"/>
        <c:smooth val="0"/>
        <c:axId val="-555799136"/>
        <c:axId val="-555797504"/>
        <c:extLst/>
      </c:lineChart>
      <c:catAx>
        <c:axId val="-555799136"/>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sz="1200"/>
            </a:pPr>
            <a:endParaRPr lang="en-US"/>
          </a:p>
        </c:txPr>
        <c:crossAx val="-555797504"/>
        <c:crosses val="autoZero"/>
        <c:auto val="0"/>
        <c:lblAlgn val="ctr"/>
        <c:lblOffset val="100"/>
        <c:noMultiLvlLbl val="0"/>
      </c:catAx>
      <c:valAx>
        <c:axId val="-555797504"/>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vert="horz"/>
          <a:lstStyle/>
          <a:p>
            <a:pPr>
              <a:defRPr sz="1200"/>
            </a:pPr>
            <a:endParaRPr lang="en-US"/>
          </a:p>
        </c:txPr>
        <c:crossAx val="-555799136"/>
        <c:crosses val="autoZero"/>
        <c:crossBetween val="between"/>
      </c:valAx>
      <c:spPr>
        <a:noFill/>
        <a:ln w="25400">
          <a:noFill/>
        </a:ln>
        <a:effectLst/>
      </c:spPr>
    </c:plotArea>
    <c:legend>
      <c:legendPos val="b"/>
      <c:legendEntry>
        <c:idx val="0"/>
        <c:txPr>
          <a:bodyPr rot="0" vert="horz"/>
          <a:lstStyle/>
          <a:p>
            <a:pPr>
              <a:defRPr sz="1200"/>
            </a:pPr>
            <a:endParaRPr lang="en-US"/>
          </a:p>
        </c:txPr>
      </c:legendEntry>
      <c:legendEntry>
        <c:idx val="1"/>
        <c:txPr>
          <a:bodyPr rot="0" vert="horz"/>
          <a:lstStyle/>
          <a:p>
            <a:pPr>
              <a:defRPr sz="1200"/>
            </a:pPr>
            <a:endParaRPr lang="en-US"/>
          </a:p>
        </c:txPr>
      </c:legendEntry>
      <c:layout>
        <c:manualLayout>
          <c:xMode val="edge"/>
          <c:yMode val="edge"/>
          <c:x val="2.65614119663613E-3"/>
          <c:y val="0.932199867425481"/>
          <c:w val="0.99025769100290995"/>
          <c:h val="5.3893677525140599E-2"/>
        </c:manualLayout>
      </c:layout>
      <c:overlay val="0"/>
      <c:spPr>
        <a:noFill/>
        <a:ln>
          <a:solidFill>
            <a:schemeClr val="bg2">
              <a:lumMod val="75000"/>
            </a:schemeClr>
          </a:solid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sz="1400">
          <a:solidFill>
            <a:schemeClr val="tx1">
              <a:lumMod val="95000"/>
              <a:lumOff val="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800" b="1" i="0" baseline="0" dirty="0">
                <a:effectLst/>
              </a:rPr>
              <a:t>Sales in top-9* cities by budget segment</a:t>
            </a:r>
            <a:endParaRPr lang="en-US" sz="1600" dirty="0">
              <a:effectLst/>
            </a:endParaRPr>
          </a:p>
        </c:rich>
      </c:tx>
      <c:overlay val="0"/>
    </c:title>
    <c:autoTitleDeleted val="0"/>
    <c:plotArea>
      <c:layout>
        <c:manualLayout>
          <c:layoutTarget val="inner"/>
          <c:xMode val="edge"/>
          <c:yMode val="edge"/>
          <c:x val="6.21170771276911E-2"/>
          <c:y val="0.14808415708762601"/>
          <c:w val="0.86868742566266099"/>
          <c:h val="0.59334109515093403"/>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Sheet1!$B$2:$N$2</c:f>
              <c:numCache>
                <c:formatCode>0%</c:formatCode>
                <c:ptCount val="13"/>
                <c:pt idx="0">
                  <c:v>0.17</c:v>
                </c:pt>
                <c:pt idx="1">
                  <c:v>0.17998408951603401</c:v>
                </c:pt>
                <c:pt idx="2">
                  <c:v>0.19029067113072601</c:v>
                </c:pt>
                <c:pt idx="3">
                  <c:v>0.17266023624799001</c:v>
                </c:pt>
                <c:pt idx="4">
                  <c:v>0.159170751633987</c:v>
                </c:pt>
                <c:pt idx="5">
                  <c:v>0.16554483928670199</c:v>
                </c:pt>
                <c:pt idx="6">
                  <c:v>0.17091346620349701</c:v>
                </c:pt>
                <c:pt idx="7">
                  <c:v>0.171577372907318</c:v>
                </c:pt>
                <c:pt idx="8">
                  <c:v>0.15277777777777801</c:v>
                </c:pt>
                <c:pt idx="9">
                  <c:v>0.17206827754378201</c:v>
                </c:pt>
                <c:pt idx="10">
                  <c:v>0.21650360707579799</c:v>
                </c:pt>
                <c:pt idx="11">
                  <c:v>0.18040813129137101</c:v>
                </c:pt>
                <c:pt idx="12">
                  <c:v>0.19812165606558099</c:v>
                </c:pt>
              </c:numCache>
            </c:numRef>
          </c:val>
          <c:extLst>
            <c:ext xmlns:c16="http://schemas.microsoft.com/office/drawing/2014/chart" uri="{C3380CC4-5D6E-409C-BE32-E72D297353CC}">
              <c16:uniqueId val="{00000000-CBA3-4914-8939-46DA7C175CD9}"/>
            </c:ext>
          </c:extLst>
        </c:ser>
        <c:ser>
          <c:idx val="1"/>
          <c:order val="1"/>
          <c:tx>
            <c:strRef>
              <c:f>Sheet1!$A$3</c:f>
              <c:strCache>
                <c:ptCount val="1"/>
                <c:pt idx="0">
                  <c:v>Rs.25-50 Lakhs</c:v>
                </c:pt>
              </c:strCache>
            </c:strRef>
          </c:tx>
          <c:spPr>
            <a:solidFill>
              <a:schemeClr val="accent2">
                <a:lumMod val="50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Sheet1!$B$3:$N$3</c:f>
              <c:numCache>
                <c:formatCode>0%</c:formatCode>
                <c:ptCount val="13"/>
                <c:pt idx="0">
                  <c:v>0.39208453793240999</c:v>
                </c:pt>
                <c:pt idx="1">
                  <c:v>0.37795224246534298</c:v>
                </c:pt>
                <c:pt idx="2">
                  <c:v>0.37</c:v>
                </c:pt>
                <c:pt idx="3">
                  <c:v>0.35122667225833498</c:v>
                </c:pt>
                <c:pt idx="4">
                  <c:v>0.35945669934640501</c:v>
                </c:pt>
                <c:pt idx="5">
                  <c:v>0.361056300366976</c:v>
                </c:pt>
                <c:pt idx="6">
                  <c:v>0.347105513400221</c:v>
                </c:pt>
                <c:pt idx="7">
                  <c:v>0.34762393901713801</c:v>
                </c:pt>
                <c:pt idx="8">
                  <c:v>0.362298976608187</c:v>
                </c:pt>
                <c:pt idx="9">
                  <c:v>0.37202394147639101</c:v>
                </c:pt>
                <c:pt idx="10">
                  <c:v>0.36151793655499598</c:v>
                </c:pt>
                <c:pt idx="11">
                  <c:v>0.36073792644236402</c:v>
                </c:pt>
                <c:pt idx="12">
                  <c:v>0.32313026705550102</c:v>
                </c:pt>
              </c:numCache>
            </c:numRef>
          </c:val>
          <c:extLst>
            <c:ext xmlns:c16="http://schemas.microsoft.com/office/drawing/2014/chart" uri="{C3380CC4-5D6E-409C-BE32-E72D297353CC}">
              <c16:uniqueId val="{00000001-CBA3-4914-8939-46DA7C175CD9}"/>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Sheet1!$B$4:$N$4</c:f>
              <c:numCache>
                <c:formatCode>0%</c:formatCode>
                <c:ptCount val="13"/>
                <c:pt idx="0">
                  <c:v>0.20242249028013201</c:v>
                </c:pt>
                <c:pt idx="1">
                  <c:v>0.207749188174076</c:v>
                </c:pt>
                <c:pt idx="2">
                  <c:v>0.19426266930451999</c:v>
                </c:pt>
                <c:pt idx="3">
                  <c:v>0.22780806598168701</c:v>
                </c:pt>
                <c:pt idx="4">
                  <c:v>0.21415441176470601</c:v>
                </c:pt>
                <c:pt idx="5">
                  <c:v>0.186346285060948</c:v>
                </c:pt>
                <c:pt idx="6">
                  <c:v>0.20202216227755199</c:v>
                </c:pt>
                <c:pt idx="7">
                  <c:v>0.2</c:v>
                </c:pt>
                <c:pt idx="8">
                  <c:v>0.20977704678362599</c:v>
                </c:pt>
                <c:pt idx="9">
                  <c:v>0.19738417202394101</c:v>
                </c:pt>
                <c:pt idx="10">
                  <c:v>0.183061567348552</c:v>
                </c:pt>
                <c:pt idx="11">
                  <c:v>0.208765814108339</c:v>
                </c:pt>
                <c:pt idx="12">
                  <c:v>0.197960917587086</c:v>
                </c:pt>
              </c:numCache>
            </c:numRef>
          </c:val>
          <c:extLst>
            <c:ext xmlns:c16="http://schemas.microsoft.com/office/drawing/2014/chart" uri="{C3380CC4-5D6E-409C-BE32-E72D297353CC}">
              <c16:uniqueId val="{00000002-CBA3-4914-8939-46DA7C175CD9}"/>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Sheet1!$B$5:$N$5</c:f>
              <c:numCache>
                <c:formatCode>0%</c:formatCode>
                <c:ptCount val="13"/>
                <c:pt idx="0">
                  <c:v>8.8126806898614296E-2</c:v>
                </c:pt>
                <c:pt idx="1">
                  <c:v>8.2930137325734496E-2</c:v>
                </c:pt>
                <c:pt idx="2">
                  <c:v>8.2955410135443594E-2</c:v>
                </c:pt>
                <c:pt idx="3">
                  <c:v>8.6915495911092502E-2</c:v>
                </c:pt>
                <c:pt idx="4">
                  <c:v>9.5302287581699299E-2</c:v>
                </c:pt>
                <c:pt idx="5">
                  <c:v>9.3827797960425605E-2</c:v>
                </c:pt>
                <c:pt idx="6">
                  <c:v>9.7614935279163206E-2</c:v>
                </c:pt>
                <c:pt idx="7">
                  <c:v>9.5709214106792104E-2</c:v>
                </c:pt>
                <c:pt idx="8">
                  <c:v>9.8483187134502895E-2</c:v>
                </c:pt>
                <c:pt idx="9">
                  <c:v>9.1154954555530895E-2</c:v>
                </c:pt>
                <c:pt idx="10">
                  <c:v>8.4079454491550507E-2</c:v>
                </c:pt>
                <c:pt idx="11">
                  <c:v>9.1379107751361099E-2</c:v>
                </c:pt>
                <c:pt idx="12">
                  <c:v>9.2378699855335297E-2</c:v>
                </c:pt>
              </c:numCache>
            </c:numRef>
          </c:val>
          <c:extLst>
            <c:ext xmlns:c16="http://schemas.microsoft.com/office/drawing/2014/chart" uri="{C3380CC4-5D6E-409C-BE32-E72D297353CC}">
              <c16:uniqueId val="{00000003-CBA3-4914-8939-46DA7C175CD9}"/>
            </c:ext>
          </c:extLst>
        </c:ser>
        <c:ser>
          <c:idx val="4"/>
          <c:order val="4"/>
          <c:tx>
            <c:strRef>
              <c:f>Sheet1!$A$6</c:f>
              <c:strCache>
                <c:ptCount val="1"/>
                <c:pt idx="0">
                  <c:v>&gt; Rs.1 Crore</c:v>
                </c:pt>
              </c:strCache>
            </c:strRef>
          </c:tx>
          <c:spPr>
            <a:solidFill>
              <a:schemeClr val="accent1">
                <a:lumMod val="20000"/>
                <a:lumOff val="80000"/>
              </a:schemeClr>
            </a:solidFill>
          </c:spPr>
          <c:invertIfNegative val="0"/>
          <c:dLbls>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Q2
FY'15</c:v>
                </c:pt>
                <c:pt idx="1">
                  <c:v>Q3
FY'15</c:v>
                </c:pt>
                <c:pt idx="2">
                  <c:v>Q4
FY'15</c:v>
                </c:pt>
                <c:pt idx="3">
                  <c:v>Q1
FY'16</c:v>
                </c:pt>
                <c:pt idx="4">
                  <c:v>Q2
FY'16</c:v>
                </c:pt>
                <c:pt idx="5">
                  <c:v>Q3
FY'16</c:v>
                </c:pt>
                <c:pt idx="6">
                  <c:v>Q4
FY'16</c:v>
                </c:pt>
                <c:pt idx="7">
                  <c:v>Q1
FY'17</c:v>
                </c:pt>
                <c:pt idx="8">
                  <c:v>Q2
FY'17</c:v>
                </c:pt>
                <c:pt idx="9">
                  <c:v>Q3
FY'17</c:v>
                </c:pt>
                <c:pt idx="10">
                  <c:v>Q4
FY'17</c:v>
                </c:pt>
                <c:pt idx="11">
                  <c:v>Q1
FY'18</c:v>
                </c:pt>
                <c:pt idx="12">
                  <c:v>Q2
FY'18</c:v>
                </c:pt>
              </c:strCache>
            </c:strRef>
          </c:cat>
          <c:val>
            <c:numRef>
              <c:f>Sheet1!$B$6:$N$6</c:f>
              <c:numCache>
                <c:formatCode>0%</c:formatCode>
                <c:ptCount val="13"/>
                <c:pt idx="0">
                  <c:v>0.153337154820058</c:v>
                </c:pt>
                <c:pt idx="1">
                  <c:v>0.151384342518812</c:v>
                </c:pt>
                <c:pt idx="2">
                  <c:v>0.16758484248972799</c:v>
                </c:pt>
                <c:pt idx="3">
                  <c:v>0.161389529600895</c:v>
                </c:pt>
                <c:pt idx="4">
                  <c:v>0.171915849673203</c:v>
                </c:pt>
                <c:pt idx="5">
                  <c:v>0.193224777324949</c:v>
                </c:pt>
                <c:pt idx="6">
                  <c:v>0.18234392283956599</c:v>
                </c:pt>
                <c:pt idx="7">
                  <c:v>0.17929033536969999</c:v>
                </c:pt>
                <c:pt idx="8">
                  <c:v>0.17666301169590601</c:v>
                </c:pt>
                <c:pt idx="9">
                  <c:v>0.167368654400355</c:v>
                </c:pt>
                <c:pt idx="10">
                  <c:v>0.155</c:v>
                </c:pt>
                <c:pt idx="11">
                  <c:v>0.15870902040656501</c:v>
                </c:pt>
                <c:pt idx="12">
                  <c:v>0.18840845943649701</c:v>
                </c:pt>
              </c:numCache>
            </c:numRef>
          </c:val>
          <c:extLst>
            <c:ext xmlns:c16="http://schemas.microsoft.com/office/drawing/2014/chart" uri="{C3380CC4-5D6E-409C-BE32-E72D297353CC}">
              <c16:uniqueId val="{00000004-CBA3-4914-8939-46DA7C175CD9}"/>
            </c:ext>
          </c:extLst>
        </c:ser>
        <c:dLbls>
          <c:dLblPos val="ctr"/>
          <c:showLegendKey val="0"/>
          <c:showVal val="1"/>
          <c:showCatName val="0"/>
          <c:showSerName val="0"/>
          <c:showPercent val="0"/>
          <c:showBubbleSize val="0"/>
        </c:dLbls>
        <c:gapWidth val="50"/>
        <c:overlap val="100"/>
        <c:axId val="-555884592"/>
        <c:axId val="-555882544"/>
      </c:barChart>
      <c:catAx>
        <c:axId val="-555884592"/>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555882544"/>
        <c:crosses val="autoZero"/>
        <c:auto val="0"/>
        <c:lblAlgn val="ctr"/>
        <c:lblOffset val="100"/>
        <c:noMultiLvlLbl val="0"/>
      </c:catAx>
      <c:valAx>
        <c:axId val="-555882544"/>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555884592"/>
        <c:crosses val="autoZero"/>
        <c:crossBetween val="between"/>
      </c:valAx>
      <c:spPr>
        <a:noFill/>
        <a:ln w="25400">
          <a:noFill/>
        </a:ln>
        <a:effectLst/>
      </c:spPr>
    </c:plotArea>
    <c:legend>
      <c:legendPos val="b"/>
      <c:layout>
        <c:manualLayout>
          <c:xMode val="edge"/>
          <c:yMode val="edge"/>
          <c:x val="8.7083633696141999E-2"/>
          <c:y val="0.85986618343703403"/>
          <c:w val="0.812287123298994"/>
          <c:h val="4.6352024620702599E-2"/>
        </c:manualLayout>
      </c:layout>
      <c:overlay val="0"/>
      <c:spPr>
        <a:noFill/>
        <a:ln>
          <a:solidFill>
            <a:schemeClr val="bg2">
              <a:lumMod val="75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5235045225195E-2"/>
          <c:y val="0.14808415708762601"/>
          <c:w val="0.73580464848885996"/>
          <c:h val="0.63662499912428705"/>
        </c:manualLayout>
      </c:layout>
      <c:barChart>
        <c:barDir val="col"/>
        <c:grouping val="stacked"/>
        <c:varyColors val="0"/>
        <c:ser>
          <c:idx val="0"/>
          <c:order val="0"/>
          <c:tx>
            <c:strRef>
              <c:f>Sheet1!$A$2</c:f>
              <c:strCache>
                <c:ptCount val="1"/>
                <c:pt idx="0">
                  <c:v> &lt; Rs.25 Lakhs</c:v>
                </c:pt>
              </c:strCache>
            </c:strRef>
          </c:tx>
          <c:spPr>
            <a:solidFill>
              <a:schemeClr val="accent3">
                <a:lumMod val="25000"/>
              </a:schemeClr>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Sheet1!$B$2:$J$2</c:f>
              <c:numCache>
                <c:formatCode>0%</c:formatCode>
                <c:ptCount val="9"/>
                <c:pt idx="0">
                  <c:v>0.28243243243243199</c:v>
                </c:pt>
                <c:pt idx="1">
                  <c:v>3.4544275056762899E-2</c:v>
                </c:pt>
                <c:pt idx="2">
                  <c:v>0.101858224363386</c:v>
                </c:pt>
                <c:pt idx="3">
                  <c:v>0.61171171171171201</c:v>
                </c:pt>
                <c:pt idx="4">
                  <c:v>4.4369645042839703E-2</c:v>
                </c:pt>
                <c:pt idx="5">
                  <c:v>0.25008369601607</c:v>
                </c:pt>
                <c:pt idx="6">
                  <c:v>0.197093169789129</c:v>
                </c:pt>
                <c:pt idx="7">
                  <c:v>0.165597992751603</c:v>
                </c:pt>
                <c:pt idx="8">
                  <c:v>0.22598162071846301</c:v>
                </c:pt>
              </c:numCache>
            </c:numRef>
          </c:val>
          <c:extLst>
            <c:ext xmlns:c16="http://schemas.microsoft.com/office/drawing/2014/chart" uri="{C3380CC4-5D6E-409C-BE32-E72D297353CC}">
              <c16:uniqueId val="{00000003-4A72-4D32-B59A-16978DDB0CCF}"/>
            </c:ext>
          </c:extLst>
        </c:ser>
        <c:ser>
          <c:idx val="1"/>
          <c:order val="1"/>
          <c:tx>
            <c:strRef>
              <c:f>Sheet1!$A$3</c:f>
              <c:strCache>
                <c:ptCount val="1"/>
                <c:pt idx="0">
                  <c:v> Rs.25-50 Lakhs</c:v>
                </c:pt>
              </c:strCache>
            </c:strRef>
          </c:tx>
          <c:spPr>
            <a:solidFill>
              <a:schemeClr val="accent2">
                <a:lumMod val="50000"/>
              </a:schemeClr>
            </a:solidFill>
            <a:ln>
              <a:noFill/>
            </a:ln>
            <a:effectLst/>
          </c:spPr>
          <c:invertIfNegative val="0"/>
          <c:dLbls>
            <c:dLbl>
              <c:idx val="3"/>
              <c:layout>
                <c:manualLayout>
                  <c:x val="-4.974105553887E-17"/>
                  <c:y val="-1.028028966942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5-4378-9963-A6F7345A303B}"/>
                </c:ext>
              </c:extLst>
            </c:dLbl>
            <c:dLbl>
              <c:idx val="9"/>
              <c:layout>
                <c:manualLayout>
                  <c:x val="0"/>
                  <c:y val="-1.442796799111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72-4D32-B59A-16978DDB0CC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Sheet1!$B$3:$J$3</c:f>
              <c:numCache>
                <c:formatCode>0%</c:formatCode>
                <c:ptCount val="9"/>
                <c:pt idx="0">
                  <c:v>0.36711711711711698</c:v>
                </c:pt>
                <c:pt idx="1">
                  <c:v>0.37090496269867002</c:v>
                </c:pt>
                <c:pt idx="2">
                  <c:v>0.39057123193393001</c:v>
                </c:pt>
                <c:pt idx="3">
                  <c:v>7.4174174174174198E-2</c:v>
                </c:pt>
                <c:pt idx="4">
                  <c:v>0.348225214198286</c:v>
                </c:pt>
                <c:pt idx="5">
                  <c:v>0.42</c:v>
                </c:pt>
                <c:pt idx="6">
                  <c:v>0.20179786608417999</c:v>
                </c:pt>
                <c:pt idx="7">
                  <c:v>0.47058823529411797</c:v>
                </c:pt>
                <c:pt idx="8">
                  <c:v>0.43010303536619299</c:v>
                </c:pt>
              </c:numCache>
            </c:numRef>
          </c:val>
          <c:extLst>
            <c:ext xmlns:c16="http://schemas.microsoft.com/office/drawing/2014/chart" uri="{C3380CC4-5D6E-409C-BE32-E72D297353CC}">
              <c16:uniqueId val="{00000005-4A72-4D32-B59A-16978DDB0CCF}"/>
            </c:ext>
          </c:extLst>
        </c:ser>
        <c:ser>
          <c:idx val="2"/>
          <c:order val="2"/>
          <c:tx>
            <c:strRef>
              <c:f>Sheet1!$A$4</c:f>
              <c:strCache>
                <c:ptCount val="1"/>
                <c:pt idx="0">
                  <c:v> Rs.50-75 Lakhs</c:v>
                </c:pt>
              </c:strCache>
            </c:strRef>
          </c:tx>
          <c:spPr>
            <a:solidFill>
              <a:schemeClr val="bg2">
                <a:lumMod val="75000"/>
              </a:schemeClr>
            </a:solidFill>
            <a:ln>
              <a:noFill/>
            </a:ln>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Sheet1!$B$4:$J$4</c:f>
              <c:numCache>
                <c:formatCode>0%</c:formatCode>
                <c:ptCount val="9"/>
                <c:pt idx="0">
                  <c:v>0.134684684684685</c:v>
                </c:pt>
                <c:pt idx="1">
                  <c:v>0.29614012325656802</c:v>
                </c:pt>
                <c:pt idx="2">
                  <c:v>0.21920165175499001</c:v>
                </c:pt>
                <c:pt idx="3">
                  <c:v>5.6156156156156198E-2</c:v>
                </c:pt>
                <c:pt idx="4">
                  <c:v>0.29957160342717298</c:v>
                </c:pt>
                <c:pt idx="5">
                  <c:v>0.15868764646802799</c:v>
                </c:pt>
                <c:pt idx="6">
                  <c:v>0.17188943963706599</c:v>
                </c:pt>
                <c:pt idx="7">
                  <c:v>0.18176749372734899</c:v>
                </c:pt>
                <c:pt idx="8">
                  <c:v>0.21177944862155401</c:v>
                </c:pt>
              </c:numCache>
            </c:numRef>
          </c:val>
          <c:extLst>
            <c:ext xmlns:c16="http://schemas.microsoft.com/office/drawing/2014/chart" uri="{C3380CC4-5D6E-409C-BE32-E72D297353CC}">
              <c16:uniqueId val="{00000006-4A72-4D32-B59A-16978DDB0CCF}"/>
            </c:ext>
          </c:extLst>
        </c:ser>
        <c:ser>
          <c:idx val="3"/>
          <c:order val="3"/>
          <c:tx>
            <c:strRef>
              <c:f>Sheet1!$A$5</c:f>
              <c:strCache>
                <c:ptCount val="1"/>
                <c:pt idx="0">
                  <c:v> Rs.75-100 Lakhs</c:v>
                </c:pt>
              </c:strCache>
            </c:strRef>
          </c:tx>
          <c:spPr>
            <a:solidFill>
              <a:schemeClr val="accent1">
                <a:lumMod val="40000"/>
                <a:lumOff val="60000"/>
              </a:schemeClr>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7-4A72-4D32-B59A-16978DDB0CC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Sheet1!$B$5:$J$5</c:f>
              <c:numCache>
                <c:formatCode>0%</c:formatCode>
                <c:ptCount val="9"/>
                <c:pt idx="0">
                  <c:v>6.7567567567567599E-2</c:v>
                </c:pt>
                <c:pt idx="1">
                  <c:v>0.113201427181317</c:v>
                </c:pt>
                <c:pt idx="2">
                  <c:v>0.112869924294563</c:v>
                </c:pt>
                <c:pt idx="3">
                  <c:v>6.6366366366366406E-2</c:v>
                </c:pt>
                <c:pt idx="4">
                  <c:v>0.131272949816401</c:v>
                </c:pt>
                <c:pt idx="5">
                  <c:v>6.96350853699364E-2</c:v>
                </c:pt>
                <c:pt idx="6">
                  <c:v>0.11</c:v>
                </c:pt>
                <c:pt idx="7">
                  <c:v>7.4714245887928701E-2</c:v>
                </c:pt>
                <c:pt idx="8">
                  <c:v>6.6555277081592895E-2</c:v>
                </c:pt>
              </c:numCache>
            </c:numRef>
          </c:val>
          <c:extLst>
            <c:ext xmlns:c16="http://schemas.microsoft.com/office/drawing/2014/chart" uri="{C3380CC4-5D6E-409C-BE32-E72D297353CC}">
              <c16:uniqueId val="{00000008-4A72-4D32-B59A-16978DDB0CCF}"/>
            </c:ext>
          </c:extLst>
        </c:ser>
        <c:ser>
          <c:idx val="4"/>
          <c:order val="4"/>
          <c:tx>
            <c:strRef>
              <c:f>Sheet1!$A$6</c:f>
              <c:strCache>
                <c:ptCount val="1"/>
                <c:pt idx="0">
                  <c:v>&gt; Rs.1 Crore</c:v>
                </c:pt>
              </c:strCache>
            </c:strRef>
          </c:tx>
          <c:spPr>
            <a:solidFill>
              <a:schemeClr val="accent1">
                <a:lumMod val="20000"/>
                <a:lumOff val="80000"/>
              </a:schemeClr>
            </a:solidFill>
          </c:spPr>
          <c:invertIfNegative val="0"/>
          <c:dLbls>
            <c:dLbl>
              <c:idx val="0"/>
              <c:layout>
                <c:manualLayout>
                  <c:x val="-1.3565899132305899E-3"/>
                  <c:y val="-4.14773261937935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72-4D32-B59A-16978DDB0CCF}"/>
                </c:ext>
              </c:extLst>
            </c:dLbl>
            <c:dLbl>
              <c:idx val="10"/>
              <c:delete val="1"/>
              <c:extLst>
                <c:ext xmlns:c15="http://schemas.microsoft.com/office/drawing/2012/chart" uri="{CE6537A1-D6FC-4f65-9D91-7224C49458BB}"/>
                <c:ext xmlns:c16="http://schemas.microsoft.com/office/drawing/2014/chart" uri="{C3380CC4-5D6E-409C-BE32-E72D297353CC}">
                  <c16:uniqueId val="{0000000A-4A72-4D32-B59A-16978DDB0CCF}"/>
                </c:ext>
              </c:extLst>
            </c:dLbl>
            <c:dLbl>
              <c:idx val="11"/>
              <c:delete val="1"/>
              <c:extLst>
                <c:ext xmlns:c15="http://schemas.microsoft.com/office/drawing/2012/chart" uri="{CE6537A1-D6FC-4f65-9D91-7224C49458BB}"/>
                <c:ext xmlns:c16="http://schemas.microsoft.com/office/drawing/2014/chart" uri="{C3380CC4-5D6E-409C-BE32-E72D297353CC}">
                  <c16:uniqueId val="{0000000B-4A72-4D32-B59A-16978DDB0CC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Ahmedabad</c:v>
                </c:pt>
                <c:pt idx="1">
                  <c:v>Bengaluru</c:v>
                </c:pt>
                <c:pt idx="2">
                  <c:v>Chennai</c:v>
                </c:pt>
                <c:pt idx="3">
                  <c:v>Gurugram^</c:v>
                </c:pt>
                <c:pt idx="4">
                  <c:v>Hyderabad</c:v>
                </c:pt>
                <c:pt idx="5">
                  <c:v>Kolkata</c:v>
                </c:pt>
                <c:pt idx="6">
                  <c:v>Mumbai**</c:v>
                </c:pt>
                <c:pt idx="7">
                  <c:v>Noida*</c:v>
                </c:pt>
                <c:pt idx="8">
                  <c:v>Pune</c:v>
                </c:pt>
              </c:strCache>
            </c:strRef>
          </c:cat>
          <c:val>
            <c:numRef>
              <c:f>Sheet1!$B$6:$J$6</c:f>
              <c:numCache>
                <c:formatCode>0%</c:formatCode>
                <c:ptCount val="9"/>
                <c:pt idx="0">
                  <c:v>0.14819819819819799</c:v>
                </c:pt>
                <c:pt idx="1">
                  <c:v>0.18520921180668201</c:v>
                </c:pt>
                <c:pt idx="2">
                  <c:v>0.175498967653131</c:v>
                </c:pt>
                <c:pt idx="3">
                  <c:v>0.191591591591592</c:v>
                </c:pt>
                <c:pt idx="4">
                  <c:v>0.17656058751529999</c:v>
                </c:pt>
                <c:pt idx="5">
                  <c:v>9.6083026447941006E-2</c:v>
                </c:pt>
                <c:pt idx="6">
                  <c:v>0.32479206922624498</c:v>
                </c:pt>
                <c:pt idx="7">
                  <c:v>0.107332032339002</c:v>
                </c:pt>
                <c:pt idx="8">
                  <c:v>0.06</c:v>
                </c:pt>
              </c:numCache>
            </c:numRef>
          </c:val>
          <c:extLst>
            <c:ext xmlns:c16="http://schemas.microsoft.com/office/drawing/2014/chart" uri="{C3380CC4-5D6E-409C-BE32-E72D297353CC}">
              <c16:uniqueId val="{0000000C-4A72-4D32-B59A-16978DDB0CCF}"/>
            </c:ext>
          </c:extLst>
        </c:ser>
        <c:dLbls>
          <c:dLblPos val="ctr"/>
          <c:showLegendKey val="0"/>
          <c:showVal val="1"/>
          <c:showCatName val="0"/>
          <c:showSerName val="0"/>
          <c:showPercent val="0"/>
          <c:showBubbleSize val="0"/>
        </c:dLbls>
        <c:gapWidth val="78"/>
        <c:overlap val="100"/>
        <c:axId val="-262560240"/>
        <c:axId val="-262558192"/>
      </c:barChart>
      <c:catAx>
        <c:axId val="-262560240"/>
        <c:scaling>
          <c:orientation val="minMax"/>
        </c:scaling>
        <c:delete val="0"/>
        <c:axPos val="b"/>
        <c:numFmt formatCode="@" sourceLinked="0"/>
        <c:majorTickMark val="out"/>
        <c:minorTickMark val="none"/>
        <c:tickLblPos val="nextTo"/>
        <c:spPr>
          <a:noFill/>
          <a:ln w="9525" cap="flat" cmpd="sng" algn="ctr">
            <a:solidFill>
              <a:schemeClr val="bg1">
                <a:lumMod val="75000"/>
              </a:schemeClr>
            </a:solidFill>
            <a:round/>
          </a:ln>
          <a:effectLst/>
        </c:spPr>
        <c:txPr>
          <a:bodyPr rot="-60000000" vert="horz"/>
          <a:lstStyle/>
          <a:p>
            <a:pPr>
              <a:defRPr/>
            </a:pPr>
            <a:endParaRPr lang="en-US"/>
          </a:p>
        </c:txPr>
        <c:crossAx val="-262558192"/>
        <c:crosses val="autoZero"/>
        <c:auto val="0"/>
        <c:lblAlgn val="ctr"/>
        <c:lblOffset val="100"/>
        <c:noMultiLvlLbl val="0"/>
      </c:catAx>
      <c:valAx>
        <c:axId val="-262558192"/>
        <c:scaling>
          <c:orientation val="minMax"/>
          <c:max val="1"/>
        </c:scaling>
        <c:delete val="0"/>
        <c:axPos val="l"/>
        <c:numFmt formatCode="0%" sourceLinked="1"/>
        <c:majorTickMark val="out"/>
        <c:minorTickMark val="none"/>
        <c:tickLblPos val="nextTo"/>
        <c:spPr>
          <a:noFill/>
          <a:ln>
            <a:solidFill>
              <a:schemeClr val="bg1">
                <a:lumMod val="75000"/>
              </a:schemeClr>
            </a:solidFill>
          </a:ln>
          <a:effectLst/>
        </c:spPr>
        <c:txPr>
          <a:bodyPr rot="-60000000" vert="horz"/>
          <a:lstStyle/>
          <a:p>
            <a:pPr>
              <a:defRPr/>
            </a:pPr>
            <a:endParaRPr lang="en-US"/>
          </a:p>
        </c:txPr>
        <c:crossAx val="-262560240"/>
        <c:crosses val="autoZero"/>
        <c:crossBetween val="between"/>
      </c:valAx>
      <c:spPr>
        <a:noFill/>
        <a:ln w="25400">
          <a:noFill/>
        </a:ln>
        <a:effectLst/>
      </c:spPr>
    </c:plotArea>
    <c:legend>
      <c:legendPos val="r"/>
      <c:layout>
        <c:manualLayout>
          <c:xMode val="edge"/>
          <c:yMode val="edge"/>
          <c:x val="0.83042893129876205"/>
          <c:y val="0.157289655090147"/>
          <c:w val="0.15329198974247099"/>
          <c:h val="0.36431622697655103"/>
        </c:manualLayout>
      </c:layout>
      <c:overlay val="0"/>
      <c:spPr>
        <a:noFill/>
        <a:ln>
          <a:solidFill>
            <a:schemeClr val="bg2">
              <a:lumMod val="75000"/>
            </a:schemeClr>
          </a:solid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0.24832</cdr:x>
      <cdr:y>0.09992</cdr:y>
    </cdr:from>
    <cdr:to>
      <cdr:x>0.59682</cdr:x>
      <cdr:y>0.23322</cdr:y>
    </cdr:to>
    <cdr:sp macro="" textlink="">
      <cdr:nvSpPr>
        <cdr:cNvPr id="2" name="Text Box 3"/>
        <cdr:cNvSpPr txBox="1">
          <a:spLocks xmlns:a="http://schemas.openxmlformats.org/drawingml/2006/main" noChangeArrowheads="1"/>
        </cdr:cNvSpPr>
      </cdr:nvSpPr>
      <cdr:spPr bwMode="auto">
        <a:xfrm xmlns:a="http://schemas.openxmlformats.org/drawingml/2006/main">
          <a:off x="2236388" y="491039"/>
          <a:ext cx="3138647" cy="655079"/>
        </a:xfrm>
        <a:prstGeom xmlns:a="http://schemas.openxmlformats.org/drawingml/2006/main" prst="wedgeRectCallout">
          <a:avLst>
            <a:gd name="adj1" fmla="val 11195"/>
            <a:gd name="adj2" fmla="val 50925"/>
          </a:avLst>
        </a:prstGeom>
        <a:solidFill xmlns:a="http://schemas.openxmlformats.org/drawingml/2006/main">
          <a:schemeClr val="accent1">
            <a:lumMod val="20000"/>
            <a:lumOff val="80000"/>
          </a:schemeClr>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lIns="45720" tIns="91440" rIns="91440" bIns="91440" anchor="ctr">
          <a:noAutofit/>
        </a:bodyPr>
        <a:lstStyle xmlns:a="http://schemas.openxmlformats.org/drawingml/2006/main">
          <a:defPPr>
            <a:defRPr lang="en-US"/>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ctr" rtl="0" fontAlgn="base">
            <a:spcBef>
              <a:spcPct val="0"/>
            </a:spcBef>
            <a:spcAft>
              <a:spcPct val="0"/>
            </a:spcAft>
            <a:defRPr sz="1400" kern="1200">
              <a:solidFill>
                <a:schemeClr val="tx1"/>
              </a:solidFill>
              <a:latin typeface="Arial" charset="0"/>
              <a:ea typeface="+mn-ea"/>
              <a:cs typeface="Arial" charset="0"/>
            </a:defRPr>
          </a:lvl2pPr>
          <a:lvl3pPr marL="914400" algn="ctr" rtl="0" fontAlgn="base">
            <a:spcBef>
              <a:spcPct val="0"/>
            </a:spcBef>
            <a:spcAft>
              <a:spcPct val="0"/>
            </a:spcAft>
            <a:defRPr sz="1400" kern="1200">
              <a:solidFill>
                <a:schemeClr val="tx1"/>
              </a:solidFill>
              <a:latin typeface="Arial" charset="0"/>
              <a:ea typeface="+mn-ea"/>
              <a:cs typeface="Arial" charset="0"/>
            </a:defRPr>
          </a:lvl3pPr>
          <a:lvl4pPr marL="1371600" algn="ctr" rtl="0" fontAlgn="base">
            <a:spcBef>
              <a:spcPct val="0"/>
            </a:spcBef>
            <a:spcAft>
              <a:spcPct val="0"/>
            </a:spcAft>
            <a:defRPr sz="1400" kern="1200">
              <a:solidFill>
                <a:schemeClr val="tx1"/>
              </a:solidFill>
              <a:latin typeface="Arial" charset="0"/>
              <a:ea typeface="+mn-ea"/>
              <a:cs typeface="Arial" charset="0"/>
            </a:defRPr>
          </a:lvl4pPr>
          <a:lvl5pPr marL="1828800" algn="ctr"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xmlns:a="http://schemas.openxmlformats.org/drawingml/2006/main">
          <a:pPr fontAlgn="auto">
            <a:spcBef>
              <a:spcPts val="0"/>
            </a:spcBef>
            <a:spcAft>
              <a:spcPts val="600"/>
            </a:spcAft>
          </a:pPr>
          <a:r>
            <a:rPr lang="en-US" altLang="en-US" sz="1200" kern="0" dirty="0">
              <a:solidFill>
                <a:schemeClr val="tx1"/>
              </a:solidFill>
            </a:rPr>
            <a:t>All cities except Chennai, Kolkata and Noida witnessed price appreciation during the quarter in absolute terms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0383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937" tIns="43469" rIns="86937" bIns="43469" numCol="1" anchor="t" anchorCtr="0" compatLnSpc="1">
            <a:prstTxWarp prst="textNoShape">
              <a:avLst/>
            </a:prstTxWarp>
          </a:bodyPr>
          <a:lstStyle>
            <a:lvl1pPr algn="l" defTabSz="870129">
              <a:defRPr sz="1100" b="1"/>
            </a:lvl1pPr>
          </a:lstStyle>
          <a:p>
            <a:pPr>
              <a:defRPr/>
            </a:pPr>
            <a:endParaRPr lang="en-US" dirty="0"/>
          </a:p>
        </p:txBody>
      </p:sp>
      <p:sp>
        <p:nvSpPr>
          <p:cNvPr id="10243" name="Rectangle 3"/>
          <p:cNvSpPr>
            <a:spLocks noGrp="1" noChangeArrowheads="1"/>
          </p:cNvSpPr>
          <p:nvPr>
            <p:ph type="dt" sz="quarter" idx="1"/>
          </p:nvPr>
        </p:nvSpPr>
        <p:spPr bwMode="auto">
          <a:xfrm>
            <a:off x="3972060" y="0"/>
            <a:ext cx="30383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937" tIns="43469" rIns="86937" bIns="43469" numCol="1" anchor="t" anchorCtr="0" compatLnSpc="1">
            <a:prstTxWarp prst="textNoShape">
              <a:avLst/>
            </a:prstTxWarp>
          </a:bodyPr>
          <a:lstStyle>
            <a:lvl1pPr algn="r" defTabSz="870129">
              <a:defRPr sz="1100" b="1"/>
            </a:lvl1pPr>
          </a:lstStyle>
          <a:p>
            <a:pPr>
              <a:defRPr/>
            </a:pPr>
            <a:endParaRPr lang="en-US" dirty="0"/>
          </a:p>
        </p:txBody>
      </p:sp>
      <p:sp>
        <p:nvSpPr>
          <p:cNvPr id="10244" name="Rectangle 4"/>
          <p:cNvSpPr>
            <a:spLocks noGrp="1" noChangeArrowheads="1"/>
          </p:cNvSpPr>
          <p:nvPr>
            <p:ph type="ftr" sz="quarter" idx="2"/>
          </p:nvPr>
        </p:nvSpPr>
        <p:spPr bwMode="auto">
          <a:xfrm>
            <a:off x="2" y="8831580"/>
            <a:ext cx="30383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937" tIns="43469" rIns="86937" bIns="43469" numCol="1" anchor="b" anchorCtr="0" compatLnSpc="1">
            <a:prstTxWarp prst="textNoShape">
              <a:avLst/>
            </a:prstTxWarp>
          </a:bodyPr>
          <a:lstStyle>
            <a:lvl1pPr algn="l" defTabSz="870129">
              <a:defRPr sz="1100" b="1"/>
            </a:lvl1pPr>
          </a:lstStyle>
          <a:p>
            <a:pPr>
              <a:defRPr/>
            </a:pPr>
            <a:endParaRPr lang="en-US" dirty="0"/>
          </a:p>
        </p:txBody>
      </p:sp>
      <p:sp>
        <p:nvSpPr>
          <p:cNvPr id="10245" name="Rectangle 5"/>
          <p:cNvSpPr>
            <a:spLocks noGrp="1" noChangeArrowheads="1"/>
          </p:cNvSpPr>
          <p:nvPr>
            <p:ph type="sldNum" sz="quarter" idx="3"/>
          </p:nvPr>
        </p:nvSpPr>
        <p:spPr bwMode="auto">
          <a:xfrm>
            <a:off x="3972060" y="8831580"/>
            <a:ext cx="3038341"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937" tIns="43469" rIns="86937" bIns="43469" numCol="1" anchor="b" anchorCtr="0" compatLnSpc="1">
            <a:prstTxWarp prst="textNoShape">
              <a:avLst/>
            </a:prstTxWarp>
          </a:bodyPr>
          <a:lstStyle>
            <a:lvl1pPr algn="r" defTabSz="870129">
              <a:defRPr sz="1100" b="1"/>
            </a:lvl1pPr>
          </a:lstStyle>
          <a:p>
            <a:pPr>
              <a:defRPr/>
            </a:pPr>
            <a:fld id="{2638DC76-2716-4200-B1FB-B853AF5C3779}" type="slidenum">
              <a:rPr lang="en-US"/>
              <a:pPr>
                <a:defRPr/>
              </a:pPr>
              <a:t>‹#›</a:t>
            </a:fld>
            <a:endParaRPr lang="en-US" dirty="0"/>
          </a:p>
        </p:txBody>
      </p:sp>
    </p:spTree>
    <p:extLst>
      <p:ext uri="{BB962C8B-B14F-4D97-AF65-F5344CB8AC3E}">
        <p14:creationId xmlns:p14="http://schemas.microsoft.com/office/powerpoint/2010/main" val="174499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3"/>
            <a:ext cx="3058386" cy="45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517" tIns="42759" rIns="85517" bIns="42759" numCol="1" anchor="t" anchorCtr="0" compatLnSpc="1">
            <a:prstTxWarp prst="textNoShape">
              <a:avLst/>
            </a:prstTxWarp>
          </a:bodyPr>
          <a:lstStyle>
            <a:lvl1pPr algn="l" defTabSz="854970">
              <a:defRPr sz="1100" b="1"/>
            </a:lvl1pPr>
          </a:lstStyle>
          <a:p>
            <a:pPr>
              <a:defRPr/>
            </a:pPr>
            <a:endParaRPr lang="en-US" dirty="0"/>
          </a:p>
        </p:txBody>
      </p:sp>
      <p:sp>
        <p:nvSpPr>
          <p:cNvPr id="11267" name="Rectangle 3"/>
          <p:cNvSpPr>
            <a:spLocks noGrp="1" noChangeArrowheads="1"/>
          </p:cNvSpPr>
          <p:nvPr>
            <p:ph type="dt" idx="1"/>
          </p:nvPr>
        </p:nvSpPr>
        <p:spPr bwMode="auto">
          <a:xfrm>
            <a:off x="3977070" y="3"/>
            <a:ext cx="3058385" cy="45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517" tIns="42759" rIns="85517" bIns="42759" numCol="1" anchor="t" anchorCtr="0" compatLnSpc="1">
            <a:prstTxWarp prst="textNoShape">
              <a:avLst/>
            </a:prstTxWarp>
          </a:bodyPr>
          <a:lstStyle>
            <a:lvl1pPr algn="r" defTabSz="854970">
              <a:defRPr sz="1100" b="1"/>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47738" y="687388"/>
            <a:ext cx="5067300" cy="350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18687" y="4426221"/>
            <a:ext cx="5122921" cy="419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517" tIns="42759" rIns="85517" bIns="42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50949"/>
            <a:ext cx="3058386" cy="45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517" tIns="42759" rIns="85517" bIns="42759" numCol="1" anchor="b" anchorCtr="0" compatLnSpc="1">
            <a:prstTxWarp prst="textNoShape">
              <a:avLst/>
            </a:prstTxWarp>
          </a:bodyPr>
          <a:lstStyle>
            <a:lvl1pPr algn="l" defTabSz="854970">
              <a:defRPr sz="1100" b="1"/>
            </a:lvl1pPr>
          </a:lstStyle>
          <a:p>
            <a:pPr>
              <a:defRPr/>
            </a:pPr>
            <a:endParaRPr lang="en-US" dirty="0"/>
          </a:p>
        </p:txBody>
      </p:sp>
      <p:sp>
        <p:nvSpPr>
          <p:cNvPr id="11271" name="Rectangle 7"/>
          <p:cNvSpPr>
            <a:spLocks noGrp="1" noChangeArrowheads="1"/>
          </p:cNvSpPr>
          <p:nvPr>
            <p:ph type="sldNum" sz="quarter" idx="5"/>
          </p:nvPr>
        </p:nvSpPr>
        <p:spPr bwMode="auto">
          <a:xfrm>
            <a:off x="3977070" y="8850949"/>
            <a:ext cx="3058385" cy="45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517" tIns="42759" rIns="85517" bIns="42759" numCol="1" anchor="b" anchorCtr="0" compatLnSpc="1">
            <a:prstTxWarp prst="textNoShape">
              <a:avLst/>
            </a:prstTxWarp>
          </a:bodyPr>
          <a:lstStyle>
            <a:lvl1pPr algn="r" defTabSz="854970">
              <a:defRPr sz="1100" b="1"/>
            </a:lvl1pPr>
          </a:lstStyle>
          <a:p>
            <a:pPr>
              <a:defRPr/>
            </a:pPr>
            <a:fld id="{43705BE4-A4BE-4DD1-8C60-6EE3597C0F1B}" type="slidenum">
              <a:rPr lang="en-US"/>
              <a:pPr>
                <a:defRPr/>
              </a:pPr>
              <a:t>‹#›</a:t>
            </a:fld>
            <a:endParaRPr lang="en-US" dirty="0"/>
          </a:p>
        </p:txBody>
      </p:sp>
    </p:spTree>
    <p:extLst>
      <p:ext uri="{BB962C8B-B14F-4D97-AF65-F5344CB8AC3E}">
        <p14:creationId xmlns:p14="http://schemas.microsoft.com/office/powerpoint/2010/main" val="4194309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854854" eaLnBrk="0" hangingPunct="0">
              <a:defRPr sz="1300">
                <a:solidFill>
                  <a:schemeClr val="tx1"/>
                </a:solidFill>
                <a:latin typeface="Arial" charset="0"/>
                <a:cs typeface="Arial" charset="0"/>
              </a:defRPr>
            </a:lvl1pPr>
            <a:lvl2pPr marL="709347" indent="-272826" defTabSz="854854" eaLnBrk="0" hangingPunct="0">
              <a:defRPr sz="1300">
                <a:solidFill>
                  <a:schemeClr val="tx1"/>
                </a:solidFill>
                <a:latin typeface="Arial" charset="0"/>
                <a:cs typeface="Arial" charset="0"/>
              </a:defRPr>
            </a:lvl2pPr>
            <a:lvl3pPr marL="1091303" indent="-218261" defTabSz="854854" eaLnBrk="0" hangingPunct="0">
              <a:defRPr sz="1300">
                <a:solidFill>
                  <a:schemeClr val="tx1"/>
                </a:solidFill>
                <a:latin typeface="Arial" charset="0"/>
                <a:cs typeface="Arial" charset="0"/>
              </a:defRPr>
            </a:lvl3pPr>
            <a:lvl4pPr marL="1527824" indent="-218261" defTabSz="854854" eaLnBrk="0" hangingPunct="0">
              <a:defRPr sz="1300">
                <a:solidFill>
                  <a:schemeClr val="tx1"/>
                </a:solidFill>
                <a:latin typeface="Arial" charset="0"/>
                <a:cs typeface="Arial" charset="0"/>
              </a:defRPr>
            </a:lvl4pPr>
            <a:lvl5pPr marL="1964345" indent="-218261" defTabSz="854854" eaLnBrk="0" hangingPunct="0">
              <a:defRPr sz="1300">
                <a:solidFill>
                  <a:schemeClr val="tx1"/>
                </a:solidFill>
                <a:latin typeface="Arial" charset="0"/>
                <a:cs typeface="Arial" charset="0"/>
              </a:defRPr>
            </a:lvl5pPr>
            <a:lvl6pPr marL="2400866" indent="-218261" algn="ctr" defTabSz="854854" eaLnBrk="0" fontAlgn="base" hangingPunct="0">
              <a:spcBef>
                <a:spcPct val="0"/>
              </a:spcBef>
              <a:spcAft>
                <a:spcPct val="0"/>
              </a:spcAft>
              <a:defRPr sz="1300">
                <a:solidFill>
                  <a:schemeClr val="tx1"/>
                </a:solidFill>
                <a:latin typeface="Arial" charset="0"/>
                <a:cs typeface="Arial" charset="0"/>
              </a:defRPr>
            </a:lvl6pPr>
            <a:lvl7pPr marL="2837387" indent="-218261" algn="ctr" defTabSz="854854" eaLnBrk="0" fontAlgn="base" hangingPunct="0">
              <a:spcBef>
                <a:spcPct val="0"/>
              </a:spcBef>
              <a:spcAft>
                <a:spcPct val="0"/>
              </a:spcAft>
              <a:defRPr sz="1300">
                <a:solidFill>
                  <a:schemeClr val="tx1"/>
                </a:solidFill>
                <a:latin typeface="Arial" charset="0"/>
                <a:cs typeface="Arial" charset="0"/>
              </a:defRPr>
            </a:lvl7pPr>
            <a:lvl8pPr marL="3273908" indent="-218261" algn="ctr" defTabSz="854854" eaLnBrk="0" fontAlgn="base" hangingPunct="0">
              <a:spcBef>
                <a:spcPct val="0"/>
              </a:spcBef>
              <a:spcAft>
                <a:spcPct val="0"/>
              </a:spcAft>
              <a:defRPr sz="1300">
                <a:solidFill>
                  <a:schemeClr val="tx1"/>
                </a:solidFill>
                <a:latin typeface="Arial" charset="0"/>
                <a:cs typeface="Arial" charset="0"/>
              </a:defRPr>
            </a:lvl8pPr>
            <a:lvl9pPr marL="3710428" indent="-218261" algn="ctr" defTabSz="854854" eaLnBrk="0" fontAlgn="base" hangingPunct="0">
              <a:spcBef>
                <a:spcPct val="0"/>
              </a:spcBef>
              <a:spcAft>
                <a:spcPct val="0"/>
              </a:spcAft>
              <a:defRPr sz="1300">
                <a:solidFill>
                  <a:schemeClr val="tx1"/>
                </a:solidFill>
                <a:latin typeface="Arial" charset="0"/>
                <a:cs typeface="Arial" charset="0"/>
              </a:defRPr>
            </a:lvl9pPr>
          </a:lstStyle>
          <a:p>
            <a:pPr eaLnBrk="1" hangingPunct="1"/>
            <a:fld id="{9C73323A-7F17-4308-838C-2D5E234455DF}" type="slidenum">
              <a:rPr lang="en-US" sz="1100"/>
              <a:pPr eaLnBrk="1" hangingPunct="1"/>
              <a:t>0</a:t>
            </a:fld>
            <a:endParaRPr lang="en-US" sz="11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hu-HU"/>
          </a:p>
        </p:txBody>
      </p:sp>
    </p:spTree>
    <p:extLst>
      <p:ext uri="{BB962C8B-B14F-4D97-AF65-F5344CB8AC3E}">
        <p14:creationId xmlns:p14="http://schemas.microsoft.com/office/powerpoint/2010/main" val="68150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405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43705BE4-A4BE-4DD1-8C60-6EE3597C0F1B}" type="slidenum">
              <a:rPr lang="en-US" smtClean="0"/>
              <a:pPr>
                <a:defRPr/>
              </a:pPr>
              <a:t>14</a:t>
            </a:fld>
            <a:endParaRPr lang="en-US" dirty="0"/>
          </a:p>
        </p:txBody>
      </p:sp>
    </p:spTree>
    <p:extLst>
      <p:ext uri="{BB962C8B-B14F-4D97-AF65-F5344CB8AC3E}">
        <p14:creationId xmlns:p14="http://schemas.microsoft.com/office/powerpoint/2010/main" val="248119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54970" rtl="0" eaLnBrk="1" fontAlgn="base" latinLnBrk="0" hangingPunct="1">
              <a:lnSpc>
                <a:spcPct val="100000"/>
              </a:lnSpc>
              <a:spcBef>
                <a:spcPct val="0"/>
              </a:spcBef>
              <a:spcAft>
                <a:spcPct val="0"/>
              </a:spcAft>
              <a:buClrTx/>
              <a:buSzTx/>
              <a:buFontTx/>
              <a:buNone/>
              <a:tabLst/>
              <a:defRPr/>
            </a:pPr>
            <a:fld id="{43705BE4-A4BE-4DD1-8C60-6EE3597C0F1B}" type="slidenum">
              <a:rPr kumimoji="0" lang="en-US" sz="1100" b="1"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854970" rtl="0" eaLnBrk="1" fontAlgn="base" latinLnBrk="0" hangingPunct="1">
                <a:lnSpc>
                  <a:spcPct val="100000"/>
                </a:lnSpc>
                <a:spcBef>
                  <a:spcPct val="0"/>
                </a:spcBef>
                <a:spcAft>
                  <a:spcPct val="0"/>
                </a:spcAft>
                <a:buClrTx/>
                <a:buSzTx/>
                <a:buFontTx/>
                <a:buNone/>
                <a:tabLst/>
                <a:defRPr/>
              </a:pPr>
              <a:t>17</a:t>
            </a:fld>
            <a:endParaRPr kumimoji="0" lang="en-US" sz="1100" b="1"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4941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8"/>
          <p:cNvSpPr>
            <a:spLocks noChangeArrowheads="1"/>
          </p:cNvSpPr>
          <p:nvPr>
            <p:custDataLst>
              <p:tags r:id="rId1"/>
            </p:custDataLst>
          </p:nvPr>
        </p:nvSpPr>
        <p:spPr bwMode="gray">
          <a:xfrm>
            <a:off x="0" y="5060950"/>
            <a:ext cx="9906000" cy="1800225"/>
          </a:xfrm>
          <a:prstGeom prst="rect">
            <a:avLst/>
          </a:prstGeom>
          <a:solidFill>
            <a:srgbClr val="F6862A"/>
          </a:solidFill>
          <a:ln>
            <a:noFill/>
          </a:ln>
          <a:effectLst/>
          <a:extLst/>
        </p:spPr>
        <p:txBody>
          <a:bodyPr wrap="none" anchor="ctr"/>
          <a:lstStyle/>
          <a:p>
            <a:endParaRPr lang="en-IN" dirty="0"/>
          </a:p>
        </p:txBody>
      </p:sp>
      <p:pic>
        <p:nvPicPr>
          <p:cNvPr id="3" name="Picture 3" descr="logo new.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9500" y="105507"/>
            <a:ext cx="24765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70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62251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63513"/>
            <a:ext cx="2247900" cy="5932487"/>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63513"/>
            <a:ext cx="6591300" cy="5932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4101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8"/>
          <p:cNvSpPr>
            <a:spLocks noChangeArrowheads="1"/>
          </p:cNvSpPr>
          <p:nvPr>
            <p:custDataLst>
              <p:tags r:id="rId1"/>
            </p:custDataLst>
          </p:nvPr>
        </p:nvSpPr>
        <p:spPr bwMode="gray">
          <a:xfrm>
            <a:off x="0" y="5060950"/>
            <a:ext cx="9906000" cy="1800225"/>
          </a:xfrm>
          <a:prstGeom prst="rect">
            <a:avLst/>
          </a:prstGeom>
          <a:solidFill>
            <a:srgbClr val="F6862A"/>
          </a:solidFill>
          <a:ln>
            <a:noFill/>
          </a:ln>
          <a:effectLst/>
          <a:extLst/>
        </p:spPr>
        <p:txBody>
          <a:bodyPr wrap="none" anchor="ctr"/>
          <a:lstStyle/>
          <a:p>
            <a:endParaRPr lang="en-IN" dirty="0"/>
          </a:p>
        </p:txBody>
      </p:sp>
      <p:pic>
        <p:nvPicPr>
          <p:cNvPr id="3" name="Picture 3" descr="logo new.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9500" y="105507"/>
            <a:ext cx="24765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13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3977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400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Box 4"/>
          <p:cNvSpPr txBox="1"/>
          <p:nvPr userDrawn="1"/>
        </p:nvSpPr>
        <p:spPr>
          <a:xfrm>
            <a:off x="1078171" y="6407139"/>
            <a:ext cx="2934269" cy="261610"/>
          </a:xfrm>
          <a:prstGeom prst="rect">
            <a:avLst/>
          </a:prstGeom>
          <a:noFill/>
        </p:spPr>
        <p:txBody>
          <a:bodyPr wrap="square" rtlCol="0">
            <a:spAutoFit/>
          </a:bodyPr>
          <a:lstStyle/>
          <a:p>
            <a:pPr algn="l"/>
            <a:r>
              <a:rPr lang="en-US" sz="1100" dirty="0"/>
              <a:t>Source: </a:t>
            </a:r>
            <a:r>
              <a:rPr lang="en-US" sz="1100" dirty="0" err="1"/>
              <a:t>Proptiger</a:t>
            </a:r>
            <a:r>
              <a:rPr lang="en-US" sz="1100" dirty="0"/>
              <a:t> Research </a:t>
            </a:r>
          </a:p>
        </p:txBody>
      </p:sp>
    </p:spTree>
    <p:extLst>
      <p:ext uri="{BB962C8B-B14F-4D97-AF65-F5344CB8AC3E}">
        <p14:creationId xmlns:p14="http://schemas.microsoft.com/office/powerpoint/2010/main" val="11609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4527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43869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05449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4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1057031"/>
            <a:ext cx="3259138"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873500" y="1057031"/>
            <a:ext cx="5537200" cy="50691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495300" y="2227385"/>
            <a:ext cx="3259138" cy="38987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743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098653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941513" y="1324708"/>
            <a:ext cx="5943600" cy="34028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8266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76448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63513"/>
            <a:ext cx="2247900" cy="5932487"/>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63513"/>
            <a:ext cx="6591300" cy="5932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5536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8227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Box 4"/>
          <p:cNvSpPr txBox="1"/>
          <p:nvPr userDrawn="1"/>
        </p:nvSpPr>
        <p:spPr>
          <a:xfrm>
            <a:off x="1078171" y="6407139"/>
            <a:ext cx="2934269" cy="261610"/>
          </a:xfrm>
          <a:prstGeom prst="rect">
            <a:avLst/>
          </a:prstGeom>
          <a:noFill/>
        </p:spPr>
        <p:txBody>
          <a:bodyPr wrap="square" rtlCol="0">
            <a:spAutoFit/>
          </a:bodyPr>
          <a:lstStyle/>
          <a:p>
            <a:pPr algn="l"/>
            <a:r>
              <a:rPr lang="en-US" sz="1100" dirty="0"/>
              <a:t>Source: </a:t>
            </a:r>
            <a:r>
              <a:rPr lang="en-US" sz="1100" dirty="0" err="1"/>
              <a:t>Proptiger</a:t>
            </a:r>
            <a:r>
              <a:rPr lang="en-US" sz="1100" dirty="0"/>
              <a:t> Research </a:t>
            </a:r>
          </a:p>
        </p:txBody>
      </p:sp>
    </p:spTree>
    <p:extLst>
      <p:ext uri="{BB962C8B-B14F-4D97-AF65-F5344CB8AC3E}">
        <p14:creationId xmlns:p14="http://schemas.microsoft.com/office/powerpoint/2010/main" val="337771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4527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4595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86656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0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1057031"/>
            <a:ext cx="3259138" cy="1162050"/>
          </a:xfrm>
        </p:spPr>
        <p:txBody>
          <a:bodyPr/>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873500" y="1057031"/>
            <a:ext cx="5537200" cy="50691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495300" y="2227385"/>
            <a:ext cx="3259138" cy="38987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055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941513" y="1324708"/>
            <a:ext cx="5943600" cy="34028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46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3513"/>
            <a:ext cx="899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b" anchorCtr="0" compatLnSpc="1">
            <a:prstTxWarp prst="textNoShape">
              <a:avLst/>
            </a:prstTxWarp>
          </a:bodyPr>
          <a:lstStyle/>
          <a:p>
            <a:pPr lvl="0"/>
            <a:r>
              <a:rPr lang="en-US" dirty="0"/>
              <a:t>Slide title</a:t>
            </a:r>
          </a:p>
        </p:txBody>
      </p:sp>
      <p:sp>
        <p:nvSpPr>
          <p:cNvPr id="1027" name="Rectangle 10"/>
          <p:cNvSpPr>
            <a:spLocks noGrp="1" noChangeArrowheads="1"/>
          </p:cNvSpPr>
          <p:nvPr>
            <p:ph type="body" idx="1"/>
          </p:nvPr>
        </p:nvSpPr>
        <p:spPr bwMode="auto">
          <a:xfrm>
            <a:off x="457200" y="1506538"/>
            <a:ext cx="8991600"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Body text</a:t>
            </a:r>
          </a:p>
          <a:p>
            <a:pPr lvl="1"/>
            <a:r>
              <a:rPr lang="en-US" dirty="0"/>
              <a:t>First level</a:t>
            </a:r>
          </a:p>
          <a:p>
            <a:pPr lvl="2"/>
            <a:r>
              <a:rPr lang="en-US" dirty="0"/>
              <a:t>Second level</a:t>
            </a:r>
          </a:p>
          <a:p>
            <a:pPr lvl="3"/>
            <a:r>
              <a:rPr lang="en-US" dirty="0"/>
              <a:t>Third level</a:t>
            </a:r>
          </a:p>
          <a:p>
            <a:pPr lvl="4"/>
            <a:r>
              <a:rPr lang="en-US" dirty="0"/>
              <a:t>Quotation level</a:t>
            </a:r>
          </a:p>
        </p:txBody>
      </p:sp>
      <p:sp>
        <p:nvSpPr>
          <p:cNvPr id="1028" name="Text Box 12"/>
          <p:cNvSpPr txBox="1">
            <a:spLocks noChangeArrowheads="1"/>
          </p:cNvSpPr>
          <p:nvPr/>
        </p:nvSpPr>
        <p:spPr bwMode="auto">
          <a:xfrm>
            <a:off x="9258300" y="6673850"/>
            <a:ext cx="1905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algn="r" eaLnBrk="1" hangingPunct="1">
              <a:defRPr/>
            </a:pPr>
            <a:fld id="{CF8350FB-81F9-4E64-8836-842A222A60E1}" type="slidenum">
              <a:rPr lang="en-US" sz="900" smtClean="0"/>
              <a:pPr algn="r" eaLnBrk="1" hangingPunct="1">
                <a:defRPr/>
              </a:pPr>
              <a:t>‹#›</a:t>
            </a:fld>
            <a:endParaRPr lang="en-US" sz="900" dirty="0"/>
          </a:p>
        </p:txBody>
      </p:sp>
      <p:sp>
        <p:nvSpPr>
          <p:cNvPr id="1030" name="Line 115"/>
          <p:cNvSpPr>
            <a:spLocks noChangeShapeType="1"/>
          </p:cNvSpPr>
          <p:nvPr userDrawn="1"/>
        </p:nvSpPr>
        <p:spPr bwMode="auto">
          <a:xfrm flipH="1">
            <a:off x="0" y="1003300"/>
            <a:ext cx="9906000" cy="0"/>
          </a:xfrm>
          <a:prstGeom prst="line">
            <a:avLst/>
          </a:prstGeom>
          <a:ln w="19050">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dirty="0"/>
          </a:p>
        </p:txBody>
      </p:sp>
      <p:pic>
        <p:nvPicPr>
          <p:cNvPr id="7" name="Picture 3" descr="logo new.bmp"/>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65600" y="6096000"/>
            <a:ext cx="879231" cy="7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6678871" y="6609720"/>
            <a:ext cx="3138229" cy="261610"/>
          </a:xfrm>
          <a:prstGeom prst="rect">
            <a:avLst/>
          </a:prstGeom>
          <a:noFill/>
        </p:spPr>
        <p:txBody>
          <a:bodyPr wrap="square" rtlCol="0">
            <a:spAutoFit/>
          </a:bodyPr>
          <a:lstStyle/>
          <a:p>
            <a:pPr algn="l"/>
            <a:r>
              <a:rPr lang="en-US" sz="1100" dirty="0">
                <a:latin typeface="+mn-lt"/>
              </a:rPr>
              <a:t>Source: PropTiger </a:t>
            </a:r>
            <a:r>
              <a:rPr lang="en-US" sz="1100" dirty="0" err="1">
                <a:latin typeface="+mn-lt"/>
              </a:rPr>
              <a:t>DataLabs</a:t>
            </a:r>
            <a:r>
              <a:rPr lang="en-US" sz="1100" dirty="0">
                <a:latin typeface="+mn-lt"/>
              </a:rPr>
              <a:t> Sep’17</a:t>
            </a:r>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mn-lt"/>
          <a:cs typeface="+mn-cs"/>
        </a:defRPr>
      </a:lvl2pPr>
      <a:lvl3pPr marL="914400" indent="-228600"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3pPr>
      <a:lvl4pPr marL="1376363" indent="-233363"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4pPr>
      <a:lvl5pPr marL="2058988" indent="-230188"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5pPr>
      <a:lvl6pPr marL="25161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3513"/>
            <a:ext cx="8991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b" anchorCtr="0" compatLnSpc="1">
            <a:prstTxWarp prst="textNoShape">
              <a:avLst/>
            </a:prstTxWarp>
          </a:bodyPr>
          <a:lstStyle/>
          <a:p>
            <a:pPr lvl="0"/>
            <a:r>
              <a:rPr lang="en-US" dirty="0"/>
              <a:t>Slide title</a:t>
            </a:r>
          </a:p>
        </p:txBody>
      </p:sp>
      <p:sp>
        <p:nvSpPr>
          <p:cNvPr id="1027" name="Rectangle 10"/>
          <p:cNvSpPr>
            <a:spLocks noGrp="1" noChangeArrowheads="1"/>
          </p:cNvSpPr>
          <p:nvPr>
            <p:ph type="body" idx="1"/>
          </p:nvPr>
        </p:nvSpPr>
        <p:spPr bwMode="auto">
          <a:xfrm>
            <a:off x="457200" y="1506538"/>
            <a:ext cx="8991600"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Body text</a:t>
            </a:r>
          </a:p>
          <a:p>
            <a:pPr lvl="1"/>
            <a:r>
              <a:rPr lang="en-US" dirty="0"/>
              <a:t>First level</a:t>
            </a:r>
          </a:p>
          <a:p>
            <a:pPr lvl="2"/>
            <a:r>
              <a:rPr lang="en-US" dirty="0"/>
              <a:t>Second level</a:t>
            </a:r>
          </a:p>
          <a:p>
            <a:pPr lvl="3"/>
            <a:r>
              <a:rPr lang="en-US" dirty="0"/>
              <a:t>Third level</a:t>
            </a:r>
          </a:p>
          <a:p>
            <a:pPr lvl="4"/>
            <a:r>
              <a:rPr lang="en-US" dirty="0"/>
              <a:t>Quotation level</a:t>
            </a:r>
          </a:p>
        </p:txBody>
      </p:sp>
      <p:sp>
        <p:nvSpPr>
          <p:cNvPr id="1028" name="Text Box 12"/>
          <p:cNvSpPr txBox="1">
            <a:spLocks noChangeArrowheads="1"/>
          </p:cNvSpPr>
          <p:nvPr/>
        </p:nvSpPr>
        <p:spPr bwMode="auto">
          <a:xfrm>
            <a:off x="9258300" y="6673850"/>
            <a:ext cx="1905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0"/>
              </a:spcBef>
              <a:spcAft>
                <a:spcPct val="0"/>
              </a:spcAft>
              <a:defRPr sz="1400">
                <a:solidFill>
                  <a:schemeClr val="tx1"/>
                </a:solidFill>
                <a:latin typeface="Arial" charset="0"/>
                <a:cs typeface="Arial" charset="0"/>
              </a:defRPr>
            </a:lvl6pPr>
            <a:lvl7pPr marL="2971800" indent="-228600" algn="ctr" eaLnBrk="0" fontAlgn="base" hangingPunct="0">
              <a:spcBef>
                <a:spcPct val="0"/>
              </a:spcBef>
              <a:spcAft>
                <a:spcPct val="0"/>
              </a:spcAft>
              <a:defRPr sz="1400">
                <a:solidFill>
                  <a:schemeClr val="tx1"/>
                </a:solidFill>
                <a:latin typeface="Arial" charset="0"/>
                <a:cs typeface="Arial" charset="0"/>
              </a:defRPr>
            </a:lvl7pPr>
            <a:lvl8pPr marL="3429000" indent="-228600" algn="ctr" eaLnBrk="0" fontAlgn="base" hangingPunct="0">
              <a:spcBef>
                <a:spcPct val="0"/>
              </a:spcBef>
              <a:spcAft>
                <a:spcPct val="0"/>
              </a:spcAft>
              <a:defRPr sz="1400">
                <a:solidFill>
                  <a:schemeClr val="tx1"/>
                </a:solidFill>
                <a:latin typeface="Arial" charset="0"/>
                <a:cs typeface="Arial" charset="0"/>
              </a:defRPr>
            </a:lvl8pPr>
            <a:lvl9pPr marL="3886200" indent="-228600" algn="ctr" eaLnBrk="0" fontAlgn="base" hangingPunct="0">
              <a:spcBef>
                <a:spcPct val="0"/>
              </a:spcBef>
              <a:spcAft>
                <a:spcPct val="0"/>
              </a:spcAft>
              <a:defRPr sz="1400">
                <a:solidFill>
                  <a:schemeClr val="tx1"/>
                </a:solidFill>
                <a:latin typeface="Arial" charset="0"/>
                <a:cs typeface="Arial" charset="0"/>
              </a:defRPr>
            </a:lvl9pPr>
          </a:lstStyle>
          <a:p>
            <a:pPr algn="r" eaLnBrk="1" hangingPunct="1">
              <a:defRPr/>
            </a:pPr>
            <a:fld id="{CF8350FB-81F9-4E64-8836-842A222A60E1}" type="slidenum">
              <a:rPr lang="en-US" sz="900" smtClean="0"/>
              <a:pPr algn="r" eaLnBrk="1" hangingPunct="1">
                <a:defRPr/>
              </a:pPr>
              <a:t>‹#›</a:t>
            </a:fld>
            <a:endParaRPr lang="en-US" sz="900" dirty="0"/>
          </a:p>
        </p:txBody>
      </p:sp>
      <p:sp>
        <p:nvSpPr>
          <p:cNvPr id="1030" name="Line 115"/>
          <p:cNvSpPr>
            <a:spLocks noChangeShapeType="1"/>
          </p:cNvSpPr>
          <p:nvPr userDrawn="1"/>
        </p:nvSpPr>
        <p:spPr bwMode="auto">
          <a:xfrm flipH="1">
            <a:off x="0" y="1003300"/>
            <a:ext cx="9906000" cy="0"/>
          </a:xfrm>
          <a:prstGeom prst="line">
            <a:avLst/>
          </a:prstGeom>
          <a:ln w="19050">
            <a:headEnd/>
            <a:tailEnd/>
          </a:ln>
          <a:extLst/>
        </p:spPr>
        <p:style>
          <a:lnRef idx="1">
            <a:schemeClr val="accent1"/>
          </a:lnRef>
          <a:fillRef idx="0">
            <a:schemeClr val="accent1"/>
          </a:fillRef>
          <a:effectRef idx="0">
            <a:schemeClr val="accent1"/>
          </a:effectRef>
          <a:fontRef idx="minor">
            <a:schemeClr val="tx1"/>
          </a:fontRef>
        </p:style>
        <p:txBody>
          <a:bodyPr/>
          <a:lstStyle/>
          <a:p>
            <a:endParaRPr lang="en-US" dirty="0"/>
          </a:p>
        </p:txBody>
      </p:sp>
      <p:pic>
        <p:nvPicPr>
          <p:cNvPr id="7" name="Picture 3" descr="logo new.bmp"/>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65600" y="6096000"/>
            <a:ext cx="879231" cy="7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CCB9D85-6975-4BAD-B5E7-00DDD7D52563}"/>
              </a:ext>
            </a:extLst>
          </p:cNvPr>
          <p:cNvSpPr txBox="1"/>
          <p:nvPr userDrawn="1"/>
        </p:nvSpPr>
        <p:spPr>
          <a:xfrm>
            <a:off x="6678871" y="6609720"/>
            <a:ext cx="3138229" cy="261610"/>
          </a:xfrm>
          <a:prstGeom prst="rect">
            <a:avLst/>
          </a:prstGeom>
          <a:noFill/>
        </p:spPr>
        <p:txBody>
          <a:bodyPr wrap="square" rtlCol="0">
            <a:spAutoFit/>
          </a:bodyPr>
          <a:lstStyle/>
          <a:p>
            <a:pPr algn="l"/>
            <a:r>
              <a:rPr lang="en-US" sz="1100" kern="1200" dirty="0">
                <a:solidFill>
                  <a:schemeClr val="tx1"/>
                </a:solidFill>
                <a:latin typeface="Arial" charset="0"/>
                <a:ea typeface="+mn-ea"/>
                <a:cs typeface="Arial" charset="0"/>
              </a:rPr>
              <a:t>Source: </a:t>
            </a:r>
            <a:r>
              <a:rPr lang="en-US" sz="1100" kern="1200" dirty="0" err="1">
                <a:solidFill>
                  <a:schemeClr val="tx1"/>
                </a:solidFill>
                <a:latin typeface="Arial" charset="0"/>
                <a:ea typeface="+mn-ea"/>
                <a:cs typeface="Arial" charset="0"/>
              </a:rPr>
              <a:t>PropTiger</a:t>
            </a:r>
            <a:r>
              <a:rPr lang="en-US" sz="1100" kern="1200" dirty="0">
                <a:solidFill>
                  <a:schemeClr val="tx1"/>
                </a:solidFill>
                <a:latin typeface="Arial" charset="0"/>
                <a:ea typeface="+mn-ea"/>
                <a:cs typeface="Arial" charset="0"/>
              </a:rPr>
              <a:t> </a:t>
            </a:r>
            <a:r>
              <a:rPr lang="en-US" sz="1100" kern="1200" dirty="0" err="1">
                <a:solidFill>
                  <a:schemeClr val="tx1"/>
                </a:solidFill>
                <a:latin typeface="Arial" charset="0"/>
                <a:ea typeface="+mn-ea"/>
                <a:cs typeface="Arial" charset="0"/>
              </a:rPr>
              <a:t>DataLabs</a:t>
            </a:r>
            <a:r>
              <a:rPr lang="en-US" sz="1100" kern="1200" dirty="0">
                <a:solidFill>
                  <a:schemeClr val="tx1"/>
                </a:solidFill>
                <a:latin typeface="Arial" charset="0"/>
                <a:ea typeface="+mn-ea"/>
                <a:cs typeface="Arial" charset="0"/>
              </a:rPr>
              <a:t> Sep’17</a:t>
            </a:r>
          </a:p>
        </p:txBody>
      </p:sp>
    </p:spTree>
    <p:extLst>
      <p:ext uri="{BB962C8B-B14F-4D97-AF65-F5344CB8AC3E}">
        <p14:creationId xmlns:p14="http://schemas.microsoft.com/office/powerpoint/2010/main" val="7280566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457200" indent="-228600" algn="l" rtl="0" eaLnBrk="0" fontAlgn="base" hangingPunct="0">
        <a:spcBef>
          <a:spcPct val="20000"/>
        </a:spcBef>
        <a:spcAft>
          <a:spcPct val="0"/>
        </a:spcAft>
        <a:buClr>
          <a:schemeClr val="tx2"/>
        </a:buClr>
        <a:buChar char="•"/>
        <a:defRPr sz="1600">
          <a:solidFill>
            <a:schemeClr val="tx1"/>
          </a:solidFill>
          <a:latin typeface="+mn-lt"/>
          <a:cs typeface="+mn-cs"/>
        </a:defRPr>
      </a:lvl2pPr>
      <a:lvl3pPr marL="914400" indent="-228600"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3pPr>
      <a:lvl4pPr marL="1376363" indent="-233363"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4pPr>
      <a:lvl5pPr marL="2058988" indent="-230188" algn="l" rtl="0" eaLnBrk="0" fontAlgn="base" hangingPunct="0">
        <a:spcBef>
          <a:spcPct val="20000"/>
        </a:spcBef>
        <a:spcAft>
          <a:spcPct val="0"/>
        </a:spcAft>
        <a:buClr>
          <a:schemeClr val="tx2"/>
        </a:buClr>
        <a:buFont typeface="Arial" charset="0"/>
        <a:buChar char="–"/>
        <a:defRPr sz="1600">
          <a:solidFill>
            <a:schemeClr val="tx1"/>
          </a:solidFill>
          <a:latin typeface="+mn-lt"/>
          <a:cs typeface="+mn-cs"/>
        </a:defRPr>
      </a:lvl5pPr>
      <a:lvl6pPr marL="25161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fontAlgn="base">
        <a:spcBef>
          <a:spcPct val="20000"/>
        </a:spcBef>
        <a:spcAft>
          <a:spcPct val="0"/>
        </a:spcAft>
        <a:buClr>
          <a:schemeClr val="tx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6"/>
          <p:cNvSpPr>
            <a:spLocks noChangeArrowheads="1"/>
          </p:cNvSpPr>
          <p:nvPr/>
        </p:nvSpPr>
        <p:spPr bwMode="auto">
          <a:xfrm>
            <a:off x="457200" y="3481032"/>
            <a:ext cx="8689975" cy="196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3000" b="1" dirty="0">
                <a:solidFill>
                  <a:srgbClr val="C00000"/>
                </a:solidFill>
                <a:latin typeface="+mn-lt"/>
              </a:rPr>
              <a:t>Realty Decoded– Q2 FY’18</a:t>
            </a:r>
          </a:p>
          <a:p>
            <a:pPr algn="l"/>
            <a:endParaRPr lang="en-US" sz="3000" b="1" dirty="0">
              <a:solidFill>
                <a:srgbClr val="C00000"/>
              </a:solidFill>
              <a:latin typeface="+mn-lt"/>
            </a:endParaRPr>
          </a:p>
        </p:txBody>
      </p:sp>
      <p:sp>
        <p:nvSpPr>
          <p:cNvPr id="3076" name="Rectangle 17"/>
          <p:cNvSpPr>
            <a:spLocks noChangeArrowheads="1"/>
          </p:cNvSpPr>
          <p:nvPr/>
        </p:nvSpPr>
        <p:spPr bwMode="auto">
          <a:xfrm>
            <a:off x="471036" y="4432300"/>
            <a:ext cx="8689975"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a:r>
              <a:rPr lang="en-US" sz="2000" dirty="0">
                <a:solidFill>
                  <a:srgbClr val="C00000"/>
                </a:solidFill>
                <a:latin typeface="+mn-lt"/>
              </a:rPr>
              <a:t>October 2017</a:t>
            </a:r>
          </a:p>
        </p:txBody>
      </p:sp>
    </p:spTree>
    <p:extLst>
      <p:ext uri="{BB962C8B-B14F-4D97-AF65-F5344CB8AC3E}">
        <p14:creationId xmlns:p14="http://schemas.microsoft.com/office/powerpoint/2010/main" val="352202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sz="1800" kern="0" dirty="0">
              <a:solidFill>
                <a:srgbClr val="000000"/>
              </a:solidFill>
              <a:latin typeface="+mn-lt"/>
            </a:endParaRPr>
          </a:p>
        </p:txBody>
      </p:sp>
      <p:graphicFrame>
        <p:nvGraphicFramePr>
          <p:cNvPr id="21" name="Chart 20"/>
          <p:cNvGraphicFramePr/>
          <p:nvPr>
            <p:extLst>
              <p:ext uri="{D42A27DB-BD31-4B8C-83A1-F6EECF244321}">
                <p14:modId xmlns:p14="http://schemas.microsoft.com/office/powerpoint/2010/main" val="4148281395"/>
              </p:ext>
            </p:extLst>
          </p:nvPr>
        </p:nvGraphicFramePr>
        <p:xfrm>
          <a:off x="483130" y="1640114"/>
          <a:ext cx="8869680" cy="446677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3"/>
          <p:cNvSpPr>
            <a:spLocks noGrp="1"/>
          </p:cNvSpPr>
          <p:nvPr>
            <p:ph type="title"/>
          </p:nvPr>
        </p:nvSpPr>
        <p:spPr>
          <a:xfrm>
            <a:off x="457200" y="163513"/>
            <a:ext cx="8991600" cy="831850"/>
          </a:xfrm>
        </p:spPr>
        <p:txBody>
          <a:bodyPr/>
          <a:lstStyle/>
          <a:p>
            <a:r>
              <a:rPr lang="en-US" dirty="0"/>
              <a:t>Sales declined by 18% over the Q2 FY’17 primarily due to slow RERA registration</a:t>
            </a:r>
            <a:endParaRPr lang="en-US" dirty="0">
              <a:latin typeface="+mn-lt"/>
            </a:endParaRPr>
          </a:p>
        </p:txBody>
      </p:sp>
      <p:sp>
        <p:nvSpPr>
          <p:cNvPr id="23" name="TextBox 22"/>
          <p:cNvSpPr txBox="1"/>
          <p:nvPr/>
        </p:nvSpPr>
        <p:spPr>
          <a:xfrm>
            <a:off x="587826" y="1488936"/>
            <a:ext cx="1027527" cy="276999"/>
          </a:xfrm>
          <a:prstGeom prst="rect">
            <a:avLst/>
          </a:prstGeom>
          <a:noFill/>
        </p:spPr>
        <p:txBody>
          <a:bodyPr wrap="square" rtlCol="0">
            <a:spAutoFit/>
          </a:bodyPr>
          <a:lstStyle/>
          <a:p>
            <a:r>
              <a:rPr lang="en-US" sz="1200" b="1" dirty="0">
                <a:solidFill>
                  <a:schemeClr val="tx1">
                    <a:lumMod val="95000"/>
                    <a:lumOff val="5000"/>
                  </a:schemeClr>
                </a:solidFill>
                <a:latin typeface="+mn-lt"/>
              </a:rPr>
              <a:t># of units</a:t>
            </a:r>
          </a:p>
        </p:txBody>
      </p:sp>
      <p:sp>
        <p:nvSpPr>
          <p:cNvPr id="24" name="TextBox 23"/>
          <p:cNvSpPr txBox="1"/>
          <p:nvPr/>
        </p:nvSpPr>
        <p:spPr>
          <a:xfrm>
            <a:off x="986738" y="6306011"/>
            <a:ext cx="7722973" cy="507831"/>
          </a:xfrm>
          <a:prstGeom prst="rect">
            <a:avLst/>
          </a:prstGeom>
          <a:noFill/>
        </p:spPr>
        <p:txBody>
          <a:bodyPr wrap="square" rtlCol="0">
            <a:spAutoFit/>
          </a:bodyPr>
          <a:lstStyle/>
          <a:p>
            <a:pPr algn="l"/>
            <a:r>
              <a:rPr lang="en-US" sz="900" dirty="0">
                <a:solidFill>
                  <a:srgbClr val="000000"/>
                </a:solidFill>
              </a:rPr>
              <a:t>Notes: * Top 9 Cities are Mumbai (including Navi Mumbai &amp; Thane), Pune, Noida (including Greater Noida &amp; Yamuna Expressway), Gurugram (including </a:t>
            </a:r>
            <a:r>
              <a:rPr lang="en-US" sz="900" dirty="0" err="1">
                <a:solidFill>
                  <a:srgbClr val="000000"/>
                </a:solidFill>
              </a:rPr>
              <a:t>Bhiwadi</a:t>
            </a:r>
            <a:r>
              <a:rPr lang="en-US" sz="900" dirty="0">
                <a:solidFill>
                  <a:srgbClr val="000000"/>
                </a:solidFill>
              </a:rPr>
              <a:t>, Dharuhera &amp; Sohna), Bengaluru, Chennai, Hyderabad, Kolkata and Ahmedabad.</a:t>
            </a:r>
          </a:p>
          <a:p>
            <a:pPr algn="l"/>
            <a:r>
              <a:rPr lang="en-US" sz="900" dirty="0">
                <a:solidFill>
                  <a:srgbClr val="000000"/>
                </a:solidFill>
              </a:rPr>
              <a:t>            Analysis includes apartments and villas across the regions.</a:t>
            </a:r>
          </a:p>
        </p:txBody>
      </p:sp>
      <p:cxnSp>
        <p:nvCxnSpPr>
          <p:cNvPr id="26" name="Straight Connector 25"/>
          <p:cNvCxnSpPr>
            <a:cxnSpLocks/>
          </p:cNvCxnSpPr>
          <p:nvPr/>
        </p:nvCxnSpPr>
        <p:spPr bwMode="auto">
          <a:xfrm>
            <a:off x="6107989" y="3532658"/>
            <a:ext cx="2909455" cy="0"/>
          </a:xfrm>
          <a:prstGeom prst="line">
            <a:avLst/>
          </a:prstGeom>
          <a:solidFill>
            <a:schemeClr val="accent1"/>
          </a:solidFill>
          <a:ln w="9525" cap="flat" cmpd="sng" algn="ctr">
            <a:solidFill>
              <a:srgbClr val="FF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29" name="Down Arrow 28"/>
          <p:cNvSpPr/>
          <p:nvPr/>
        </p:nvSpPr>
        <p:spPr bwMode="auto">
          <a:xfrm>
            <a:off x="8907701" y="3562160"/>
            <a:ext cx="274320" cy="355285"/>
          </a:xfrm>
          <a:prstGeom prst="downArrow">
            <a:avLst/>
          </a:prstGeom>
          <a:solidFill>
            <a:srgbClr val="C00000"/>
          </a:solidFill>
          <a:ln>
            <a:noFill/>
            <a:headEnd type="none" w="lg" len="lg"/>
            <a:tailEnd type="none" w="lg" len="lg"/>
          </a:ln>
          <a:effectLst/>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endParaRPr lang="en-US" dirty="0">
              <a:solidFill>
                <a:srgbClr val="000000"/>
              </a:solidFill>
            </a:endParaRPr>
          </a:p>
        </p:txBody>
      </p:sp>
      <p:cxnSp>
        <p:nvCxnSpPr>
          <p:cNvPr id="32" name="Straight Arrow Connector 31"/>
          <p:cNvCxnSpPr>
            <a:cxnSpLocks/>
          </p:cNvCxnSpPr>
          <p:nvPr/>
        </p:nvCxnSpPr>
        <p:spPr bwMode="auto">
          <a:xfrm>
            <a:off x="8255313" y="3495436"/>
            <a:ext cx="267680" cy="175618"/>
          </a:xfrm>
          <a:prstGeom prst="straightConnector1">
            <a:avLst/>
          </a:prstGeom>
          <a:solidFill>
            <a:schemeClr val="accent1"/>
          </a:solidFill>
          <a:ln w="25400" cap="flat" cmpd="sng" algn="ctr">
            <a:solidFill>
              <a:srgbClr val="C00000"/>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34" name="TextBox 33"/>
          <p:cNvSpPr txBox="1"/>
          <p:nvPr/>
        </p:nvSpPr>
        <p:spPr>
          <a:xfrm rot="1805898">
            <a:off x="8055679" y="3358421"/>
            <a:ext cx="866929" cy="276999"/>
          </a:xfrm>
          <a:prstGeom prst="rect">
            <a:avLst/>
          </a:prstGeom>
          <a:noFill/>
        </p:spPr>
        <p:txBody>
          <a:bodyPr wrap="square" rtlCol="0">
            <a:spAutoFit/>
          </a:bodyPr>
          <a:lstStyle>
            <a:defPPr>
              <a:defRPr lang="en-US"/>
            </a:defPPr>
            <a:lvl1pPr marL="0" marR="0" lvl="0" indent="0" defTabSz="914400" eaLnBrk="1" latinLnBrk="0" hangingPunct="1">
              <a:lnSpc>
                <a:spcPct val="100000"/>
              </a:lnSpc>
              <a:buClrTx/>
              <a:buSzTx/>
              <a:buFontTx/>
              <a:buNone/>
              <a:tabLst/>
              <a:defRPr kumimoji="0" sz="1200" b="1" i="0" u="none" strike="noStrike" cap="none" spc="0" normalizeH="0" baseline="0">
                <a:ln>
                  <a:noFill/>
                </a:ln>
                <a:solidFill>
                  <a:srgbClr val="00B050">
                    <a:lumMod val="75000"/>
                  </a:srgbClr>
                </a:solidFill>
                <a:effectLst/>
                <a:uLnTx/>
                <a:uFillTx/>
                <a:latin typeface="Arial"/>
              </a:defRPr>
            </a:lvl1pPr>
          </a:lstStyle>
          <a:p>
            <a:r>
              <a:rPr lang="en-US" dirty="0">
                <a:solidFill>
                  <a:srgbClr val="C00000"/>
                </a:solidFill>
              </a:rPr>
              <a:t>-16%</a:t>
            </a:r>
          </a:p>
        </p:txBody>
      </p:sp>
      <p:cxnSp>
        <p:nvCxnSpPr>
          <p:cNvPr id="15" name="Straight Connector 14">
            <a:extLst>
              <a:ext uri="{FF2B5EF4-FFF2-40B4-BE49-F238E27FC236}">
                <a16:creationId xmlns:a16="http://schemas.microsoft.com/office/drawing/2014/main" id="{ADB0E0B7-C0B7-4227-A6E5-F4684A2A69A9}"/>
              </a:ext>
            </a:extLst>
          </p:cNvPr>
          <p:cNvCxnSpPr>
            <a:cxnSpLocks/>
          </p:cNvCxnSpPr>
          <p:nvPr/>
        </p:nvCxnSpPr>
        <p:spPr bwMode="auto">
          <a:xfrm>
            <a:off x="8369251" y="3873499"/>
            <a:ext cx="570103" cy="0"/>
          </a:xfrm>
          <a:prstGeom prst="line">
            <a:avLst/>
          </a:prstGeom>
          <a:solidFill>
            <a:schemeClr val="accent1"/>
          </a:solidFill>
          <a:ln w="9525" cap="flat" cmpd="sng" algn="ctr">
            <a:solidFill>
              <a:srgbClr val="FF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6" name="TextBox 15">
            <a:extLst>
              <a:ext uri="{FF2B5EF4-FFF2-40B4-BE49-F238E27FC236}">
                <a16:creationId xmlns:a16="http://schemas.microsoft.com/office/drawing/2014/main" id="{CB933508-98CD-4A87-BFAA-58632B639AA0}"/>
              </a:ext>
            </a:extLst>
          </p:cNvPr>
          <p:cNvSpPr txBox="1"/>
          <p:nvPr/>
        </p:nvSpPr>
        <p:spPr>
          <a:xfrm>
            <a:off x="8974523" y="3521059"/>
            <a:ext cx="716103" cy="276999"/>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charset="0"/>
              </a:rPr>
              <a:t>-</a:t>
            </a:r>
            <a:r>
              <a:rPr lang="en-US" sz="1200" b="1" dirty="0">
                <a:solidFill>
                  <a:srgbClr val="C00000"/>
                </a:solidFill>
                <a:latin typeface="Arial"/>
              </a:rPr>
              <a:t>18</a:t>
            </a:r>
            <a:r>
              <a:rPr kumimoji="0" lang="en-US" sz="1200" b="1" i="0" u="none" strike="noStrike" kern="1200" cap="none" spc="0" normalizeH="0" baseline="0" noProof="0" dirty="0">
                <a:ln>
                  <a:noFill/>
                </a:ln>
                <a:solidFill>
                  <a:srgbClr val="C00000"/>
                </a:solidFill>
                <a:effectLst/>
                <a:uLnTx/>
                <a:uFillTx/>
                <a:latin typeface="Arial"/>
                <a:ea typeface="+mn-ea"/>
                <a:cs typeface="Arial" charset="0"/>
              </a:rPr>
              <a:t>%</a:t>
            </a:r>
          </a:p>
        </p:txBody>
      </p:sp>
    </p:spTree>
    <p:extLst>
      <p:ext uri="{BB962C8B-B14F-4D97-AF65-F5344CB8AC3E}">
        <p14:creationId xmlns:p14="http://schemas.microsoft.com/office/powerpoint/2010/main" val="129977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nvPr>
        </p:nvGraphicFramePr>
        <p:xfrm>
          <a:off x="489465" y="1645219"/>
          <a:ext cx="9318812" cy="40717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18"/>
          <p:cNvSpPr>
            <a:spLocks noGrp="1"/>
          </p:cNvSpPr>
          <p:nvPr>
            <p:ph type="title"/>
          </p:nvPr>
        </p:nvSpPr>
        <p:spPr>
          <a:xfrm>
            <a:off x="504503" y="163513"/>
            <a:ext cx="8991600" cy="831850"/>
          </a:xfrm>
        </p:spPr>
        <p:txBody>
          <a:bodyPr/>
          <a:lstStyle/>
          <a:p>
            <a:r>
              <a:rPr lang="en-US" sz="2300" dirty="0">
                <a:latin typeface="+mn-lt"/>
              </a:rPr>
              <a:t>Only </a:t>
            </a:r>
            <a:r>
              <a:rPr lang="en-US" sz="2300" dirty="0" err="1">
                <a:latin typeface="+mn-lt"/>
              </a:rPr>
              <a:t>Gurugram</a:t>
            </a:r>
            <a:r>
              <a:rPr lang="en-US" sz="2300" dirty="0">
                <a:latin typeface="+mn-lt"/>
              </a:rPr>
              <a:t> and Mumbai have shown improvement in sales compared to other cities</a:t>
            </a:r>
          </a:p>
        </p:txBody>
      </p:sp>
      <p:sp>
        <p:nvSpPr>
          <p:cNvPr id="2" name="Title 1"/>
          <p:cNvSpPr txBox="1">
            <a:spLocks/>
          </p:cNvSpPr>
          <p:nvPr/>
        </p:nvSpPr>
        <p:spPr>
          <a:xfrm>
            <a:off x="605118" y="289928"/>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sz="1800" kern="0" dirty="0">
              <a:latin typeface="+mn-lt"/>
            </a:endParaRPr>
          </a:p>
        </p:txBody>
      </p:sp>
      <p:sp>
        <p:nvSpPr>
          <p:cNvPr id="8" name="Content Placeholder 7"/>
          <p:cNvSpPr>
            <a:spLocks noGrp="1"/>
          </p:cNvSpPr>
          <p:nvPr>
            <p:ph idx="1"/>
          </p:nvPr>
        </p:nvSpPr>
        <p:spPr/>
        <p:txBody>
          <a:bodyPr/>
          <a:lstStyle/>
          <a:p>
            <a:pPr marL="0" indent="0">
              <a:buClr>
                <a:srgbClr val="0000FF"/>
              </a:buClr>
            </a:pPr>
            <a:endParaRPr lang="en-US" dirty="0"/>
          </a:p>
          <a:p>
            <a:pPr marL="0" indent="0">
              <a:buClr>
                <a:srgbClr val="0000FF"/>
              </a:buClr>
            </a:pPr>
            <a:endParaRPr lang="en-US" dirty="0"/>
          </a:p>
        </p:txBody>
      </p:sp>
      <p:sp>
        <p:nvSpPr>
          <p:cNvPr id="10" name="TextBox 9"/>
          <p:cNvSpPr txBox="1"/>
          <p:nvPr/>
        </p:nvSpPr>
        <p:spPr>
          <a:xfrm>
            <a:off x="361534" y="2055862"/>
            <a:ext cx="1900454" cy="276999"/>
          </a:xfrm>
          <a:prstGeom prst="rect">
            <a:avLst/>
          </a:prstGeom>
          <a:noFill/>
        </p:spPr>
        <p:txBody>
          <a:bodyPr wrap="square" rtlCol="0">
            <a:spAutoFit/>
          </a:bodyPr>
          <a:lstStyle/>
          <a:p>
            <a:pPr algn="l"/>
            <a:r>
              <a:rPr lang="en-US" sz="1200" b="1" dirty="0">
                <a:latin typeface="+mn-lt"/>
              </a:rPr>
              <a:t># of units</a:t>
            </a:r>
          </a:p>
        </p:txBody>
      </p:sp>
      <p:sp>
        <p:nvSpPr>
          <p:cNvPr id="45" name="TextBox 44"/>
          <p:cNvSpPr txBox="1"/>
          <p:nvPr/>
        </p:nvSpPr>
        <p:spPr>
          <a:xfrm>
            <a:off x="987010" y="6246238"/>
            <a:ext cx="7722973" cy="646331"/>
          </a:xfrm>
          <a:prstGeom prst="rect">
            <a:avLst/>
          </a:prstGeom>
          <a:noFill/>
        </p:spPr>
        <p:txBody>
          <a:bodyPr wrap="square" rtlCol="0">
            <a:spAutoFit/>
          </a:bodyPr>
          <a:lstStyle/>
          <a:p>
            <a:pPr algn="l"/>
            <a:r>
              <a:rPr lang="en-US" sz="900" dirty="0">
                <a:latin typeface="+mn-lt"/>
              </a:rPr>
              <a:t>Notes: * Noida includes Greater Noida and Yamuna Expressway.</a:t>
            </a:r>
          </a:p>
          <a:p>
            <a:pPr algn="l"/>
            <a:r>
              <a:rPr lang="en-US" sz="900" dirty="0">
                <a:latin typeface="+mn-lt"/>
              </a:rPr>
              <a:t>            ** Mumbai includes Navi Mumbai and Thane.</a:t>
            </a:r>
          </a:p>
          <a:p>
            <a:pPr algn="l"/>
            <a:r>
              <a:rPr lang="en-US" sz="900" dirty="0">
                <a:latin typeface="+mn-lt"/>
              </a:rPr>
              <a:t>            ^ Gurugram includes Bhiwadi, </a:t>
            </a:r>
            <a:r>
              <a:rPr lang="en-US" sz="900" dirty="0">
                <a:solidFill>
                  <a:srgbClr val="000000"/>
                </a:solidFill>
              </a:rPr>
              <a:t>Dharuhera</a:t>
            </a:r>
            <a:r>
              <a:rPr lang="en-US" sz="900" dirty="0">
                <a:latin typeface="+mn-lt"/>
              </a:rPr>
              <a:t> and Sohna.</a:t>
            </a:r>
          </a:p>
          <a:p>
            <a:pPr algn="l"/>
            <a:r>
              <a:rPr lang="en-US" sz="900" dirty="0">
                <a:latin typeface="+mn-lt"/>
              </a:rPr>
              <a:t>            Analysis includes apartments and villas across the regions.</a:t>
            </a:r>
          </a:p>
        </p:txBody>
      </p:sp>
    </p:spTree>
    <p:extLst>
      <p:ext uri="{BB962C8B-B14F-4D97-AF65-F5344CB8AC3E}">
        <p14:creationId xmlns:p14="http://schemas.microsoft.com/office/powerpoint/2010/main" val="118706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143252473"/>
              </p:ext>
            </p:extLst>
          </p:nvPr>
        </p:nvGraphicFramePr>
        <p:xfrm>
          <a:off x="495408" y="1126435"/>
          <a:ext cx="8961120" cy="47228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sz="1800" kern="0" dirty="0">
              <a:solidFill>
                <a:srgbClr val="000000"/>
              </a:solidFill>
              <a:latin typeface="+mn-lt"/>
            </a:endParaRPr>
          </a:p>
        </p:txBody>
      </p:sp>
      <p:sp>
        <p:nvSpPr>
          <p:cNvPr id="4" name="Title 3"/>
          <p:cNvSpPr>
            <a:spLocks noGrp="1"/>
          </p:cNvSpPr>
          <p:nvPr>
            <p:ph type="title"/>
          </p:nvPr>
        </p:nvSpPr>
        <p:spPr>
          <a:xfrm>
            <a:off x="457200" y="163513"/>
            <a:ext cx="8991600" cy="831850"/>
          </a:xfrm>
        </p:spPr>
        <p:txBody>
          <a:bodyPr/>
          <a:lstStyle/>
          <a:p>
            <a:r>
              <a:rPr lang="en-US" dirty="0"/>
              <a:t>Sales of ready to move in units continued to grow unlike reduction in under-construction unit sales</a:t>
            </a:r>
            <a:endParaRPr lang="en-US" dirty="0">
              <a:latin typeface="+mn-lt"/>
            </a:endParaRPr>
          </a:p>
        </p:txBody>
      </p:sp>
      <p:sp>
        <p:nvSpPr>
          <p:cNvPr id="33" name="TextBox 32"/>
          <p:cNvSpPr txBox="1"/>
          <p:nvPr/>
        </p:nvSpPr>
        <p:spPr>
          <a:xfrm>
            <a:off x="569173" y="1807598"/>
            <a:ext cx="1027527" cy="276999"/>
          </a:xfrm>
          <a:prstGeom prst="rect">
            <a:avLst/>
          </a:prstGeom>
          <a:noFill/>
        </p:spPr>
        <p:txBody>
          <a:bodyPr wrap="square" rtlCol="0">
            <a:spAutoFit/>
          </a:bodyPr>
          <a:lstStyle/>
          <a:p>
            <a:r>
              <a:rPr lang="en-US" sz="1200" b="1" dirty="0">
                <a:solidFill>
                  <a:schemeClr val="tx1">
                    <a:lumMod val="95000"/>
                    <a:lumOff val="5000"/>
                  </a:schemeClr>
                </a:solidFill>
                <a:latin typeface="+mn-lt"/>
              </a:rPr>
              <a:t># of units</a:t>
            </a:r>
          </a:p>
        </p:txBody>
      </p:sp>
      <p:sp>
        <p:nvSpPr>
          <p:cNvPr id="35" name="TextBox 34"/>
          <p:cNvSpPr txBox="1"/>
          <p:nvPr/>
        </p:nvSpPr>
        <p:spPr>
          <a:xfrm>
            <a:off x="986738" y="6306011"/>
            <a:ext cx="7722973" cy="507831"/>
          </a:xfrm>
          <a:prstGeom prst="rect">
            <a:avLst/>
          </a:prstGeom>
          <a:noFill/>
        </p:spPr>
        <p:txBody>
          <a:bodyPr wrap="square" rtlCol="0">
            <a:spAutoFit/>
          </a:bodyPr>
          <a:lstStyle/>
          <a:p>
            <a:pPr algn="l"/>
            <a:r>
              <a:rPr lang="en-US" sz="900" dirty="0">
                <a:solidFill>
                  <a:srgbClr val="000000"/>
                </a:solidFill>
              </a:rPr>
              <a:t>Notes: * Top 9 Cities are Mumbai (including Navi Mumbai &amp; Thane), Pune, Noida (including Greater Noida &amp; Yamuna Expressway), Gurugram (including </a:t>
            </a:r>
            <a:r>
              <a:rPr lang="en-US" sz="900" dirty="0" err="1">
                <a:solidFill>
                  <a:srgbClr val="000000"/>
                </a:solidFill>
              </a:rPr>
              <a:t>Bhiwadi</a:t>
            </a:r>
            <a:r>
              <a:rPr lang="en-US" sz="900" dirty="0">
                <a:solidFill>
                  <a:srgbClr val="000000"/>
                </a:solidFill>
              </a:rPr>
              <a:t>, Dharuhera &amp; Sohna), Bengaluru, Chennai, Hyderabad, Kolkata and Ahmedabad.</a:t>
            </a:r>
          </a:p>
          <a:p>
            <a:pPr algn="l"/>
            <a:r>
              <a:rPr lang="en-US" sz="900" dirty="0">
                <a:solidFill>
                  <a:srgbClr val="000000"/>
                </a:solidFill>
              </a:rPr>
              <a:t>            Analysis includes apartments and villas across the regions.</a:t>
            </a:r>
          </a:p>
        </p:txBody>
      </p:sp>
      <p:sp>
        <p:nvSpPr>
          <p:cNvPr id="3" name="TextBox 2"/>
          <p:cNvSpPr txBox="1"/>
          <p:nvPr/>
        </p:nvSpPr>
        <p:spPr>
          <a:xfrm>
            <a:off x="9226192" y="4541177"/>
            <a:ext cx="585627" cy="276999"/>
          </a:xfrm>
          <a:prstGeom prst="rect">
            <a:avLst/>
          </a:prstGeom>
          <a:noFill/>
        </p:spPr>
        <p:txBody>
          <a:bodyPr wrap="square" rtlCol="0">
            <a:spAutoFit/>
          </a:bodyPr>
          <a:lstStyle/>
          <a:p>
            <a:r>
              <a:rPr lang="en-US" sz="1200"/>
              <a:t>21%</a:t>
            </a:r>
          </a:p>
        </p:txBody>
      </p:sp>
      <p:sp>
        <p:nvSpPr>
          <p:cNvPr id="8" name="TextBox 7"/>
          <p:cNvSpPr txBox="1"/>
          <p:nvPr/>
        </p:nvSpPr>
        <p:spPr>
          <a:xfrm>
            <a:off x="9226191" y="3930533"/>
            <a:ext cx="585627" cy="276999"/>
          </a:xfrm>
          <a:prstGeom prst="rect">
            <a:avLst/>
          </a:prstGeom>
          <a:noFill/>
        </p:spPr>
        <p:txBody>
          <a:bodyPr wrap="square" rtlCol="0">
            <a:spAutoFit/>
          </a:bodyPr>
          <a:lstStyle/>
          <a:p>
            <a:r>
              <a:rPr lang="en-US" sz="1200" dirty="0">
                <a:solidFill>
                  <a:srgbClr val="FF0000"/>
                </a:solidFill>
              </a:rPr>
              <a:t>-22%</a:t>
            </a:r>
          </a:p>
        </p:txBody>
      </p:sp>
      <p:sp>
        <p:nvSpPr>
          <p:cNvPr id="5" name="TextBox 4"/>
          <p:cNvSpPr txBox="1"/>
          <p:nvPr/>
        </p:nvSpPr>
        <p:spPr>
          <a:xfrm>
            <a:off x="9082354" y="3544582"/>
            <a:ext cx="770560" cy="307777"/>
          </a:xfrm>
          <a:prstGeom prst="rect">
            <a:avLst/>
          </a:prstGeom>
          <a:noFill/>
        </p:spPr>
        <p:txBody>
          <a:bodyPr wrap="square" rtlCol="0">
            <a:spAutoFit/>
          </a:bodyPr>
          <a:lstStyle/>
          <a:p>
            <a:r>
              <a:rPr lang="en-US" b="1"/>
              <a:t>CAGR</a:t>
            </a:r>
          </a:p>
        </p:txBody>
      </p:sp>
    </p:spTree>
    <p:extLst>
      <p:ext uri="{BB962C8B-B14F-4D97-AF65-F5344CB8AC3E}">
        <p14:creationId xmlns:p14="http://schemas.microsoft.com/office/powerpoint/2010/main" val="280919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kern="0" dirty="0">
              <a:solidFill>
                <a:srgbClr val="000000"/>
              </a:solidFill>
              <a:latin typeface="+mn-lt"/>
            </a:endParaRPr>
          </a:p>
        </p:txBody>
      </p:sp>
      <p:sp>
        <p:nvSpPr>
          <p:cNvPr id="4" name="Title 3"/>
          <p:cNvSpPr>
            <a:spLocks noGrp="1"/>
          </p:cNvSpPr>
          <p:nvPr>
            <p:ph type="title"/>
          </p:nvPr>
        </p:nvSpPr>
        <p:spPr>
          <a:xfrm>
            <a:off x="457200" y="163513"/>
            <a:ext cx="8991600" cy="831850"/>
          </a:xfrm>
        </p:spPr>
        <p:txBody>
          <a:bodyPr/>
          <a:lstStyle/>
          <a:p>
            <a:r>
              <a:rPr lang="en-US" dirty="0"/>
              <a:t>Even in under-construction units, sales improved in older projects compared to newly launched projects</a:t>
            </a:r>
            <a:endParaRPr lang="en-US" dirty="0">
              <a:latin typeface="+mn-lt"/>
            </a:endParaRPr>
          </a:p>
        </p:txBody>
      </p:sp>
      <p:sp>
        <p:nvSpPr>
          <p:cNvPr id="33" name="TextBox 32"/>
          <p:cNvSpPr txBox="1"/>
          <p:nvPr/>
        </p:nvSpPr>
        <p:spPr>
          <a:xfrm>
            <a:off x="569173" y="1807598"/>
            <a:ext cx="1027527" cy="276999"/>
          </a:xfrm>
          <a:prstGeom prst="rect">
            <a:avLst/>
          </a:prstGeom>
          <a:noFill/>
        </p:spPr>
        <p:txBody>
          <a:bodyPr wrap="square" rtlCol="0">
            <a:spAutoFit/>
          </a:bodyPr>
          <a:lstStyle/>
          <a:p>
            <a:r>
              <a:rPr lang="en-US" sz="1200" b="1" dirty="0">
                <a:solidFill>
                  <a:schemeClr val="tx1">
                    <a:lumMod val="95000"/>
                    <a:lumOff val="5000"/>
                  </a:schemeClr>
                </a:solidFill>
                <a:latin typeface="+mn-lt"/>
              </a:rPr>
              <a:t># of units</a:t>
            </a:r>
          </a:p>
        </p:txBody>
      </p:sp>
      <p:sp>
        <p:nvSpPr>
          <p:cNvPr id="35" name="TextBox 34"/>
          <p:cNvSpPr txBox="1"/>
          <p:nvPr/>
        </p:nvSpPr>
        <p:spPr>
          <a:xfrm>
            <a:off x="986738" y="6306011"/>
            <a:ext cx="7722973" cy="507831"/>
          </a:xfrm>
          <a:prstGeom prst="rect">
            <a:avLst/>
          </a:prstGeom>
          <a:noFill/>
        </p:spPr>
        <p:txBody>
          <a:bodyPr wrap="square" rtlCol="0">
            <a:spAutoFit/>
          </a:bodyPr>
          <a:lstStyle/>
          <a:p>
            <a:pPr algn="l"/>
            <a:r>
              <a:rPr lang="en-US" sz="900" dirty="0">
                <a:solidFill>
                  <a:srgbClr val="000000"/>
                </a:solidFill>
              </a:rPr>
              <a:t>Notes: * Top 9 Cities are Mumbai (including Navi Mumbai &amp; Thane), Pune, Noida (including Greater Noida &amp; Yamuna Expressway), Gurugram (including </a:t>
            </a:r>
            <a:r>
              <a:rPr lang="en-US" sz="900" dirty="0" err="1">
                <a:solidFill>
                  <a:srgbClr val="000000"/>
                </a:solidFill>
              </a:rPr>
              <a:t>Bhiwadi</a:t>
            </a:r>
            <a:r>
              <a:rPr lang="en-US" sz="900" dirty="0">
                <a:solidFill>
                  <a:srgbClr val="000000"/>
                </a:solidFill>
              </a:rPr>
              <a:t>, Dharuhera &amp; Sohna), Bengaluru, Chennai, Hyderabad, Kolkata and Ahmedabad.</a:t>
            </a:r>
          </a:p>
          <a:p>
            <a:pPr algn="l"/>
            <a:r>
              <a:rPr lang="en-US" sz="900" dirty="0">
                <a:solidFill>
                  <a:srgbClr val="000000"/>
                </a:solidFill>
              </a:rPr>
              <a:t>            Analysis includes apartments and villas across the regions.</a:t>
            </a:r>
          </a:p>
        </p:txBody>
      </p:sp>
      <p:graphicFrame>
        <p:nvGraphicFramePr>
          <p:cNvPr id="16" name="Table 15"/>
          <p:cNvGraphicFramePr>
            <a:graphicFrameLocks noGrp="1"/>
          </p:cNvGraphicFramePr>
          <p:nvPr>
            <p:extLst>
              <p:ext uri="{D42A27DB-BD31-4B8C-83A1-F6EECF244321}">
                <p14:modId xmlns:p14="http://schemas.microsoft.com/office/powerpoint/2010/main" val="579462617"/>
              </p:ext>
            </p:extLst>
          </p:nvPr>
        </p:nvGraphicFramePr>
        <p:xfrm>
          <a:off x="5877952" y="1126862"/>
          <a:ext cx="3923594" cy="1361472"/>
        </p:xfrm>
        <a:graphic>
          <a:graphicData uri="http://schemas.openxmlformats.org/drawingml/2006/table">
            <a:tbl>
              <a:tblPr bandRow="1">
                <a:tableStyleId>{BC89EF96-8CEA-46FF-86C4-4CE0E7609802}</a:tableStyleId>
              </a:tblPr>
              <a:tblGrid>
                <a:gridCol w="2731791">
                  <a:extLst>
                    <a:ext uri="{9D8B030D-6E8A-4147-A177-3AD203B41FA5}">
                      <a16:colId xmlns:a16="http://schemas.microsoft.com/office/drawing/2014/main" val="20000"/>
                    </a:ext>
                  </a:extLst>
                </a:gridCol>
                <a:gridCol w="1191803">
                  <a:extLst>
                    <a:ext uri="{9D8B030D-6E8A-4147-A177-3AD203B41FA5}">
                      <a16:colId xmlns:a16="http://schemas.microsoft.com/office/drawing/2014/main" val="20003"/>
                    </a:ext>
                  </a:extLst>
                </a:gridCol>
              </a:tblGrid>
              <a:tr h="508289">
                <a:tc>
                  <a:txBody>
                    <a:bodyPr/>
                    <a:lstStyle/>
                    <a:p>
                      <a:pPr algn="ctr" fontAlgn="t"/>
                      <a:r>
                        <a:rPr lang="en-US" sz="1400" b="1" i="0" u="none" strike="noStrike" dirty="0">
                          <a:solidFill>
                            <a:srgbClr val="FFFFFF"/>
                          </a:solidFill>
                          <a:effectLst/>
                          <a:latin typeface="+mn-lt"/>
                          <a:cs typeface="Arial" panose="020B0604020202020204" pitchFamily="34" charset="0"/>
                        </a:rPr>
                        <a:t>Period</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tc>
                  <a:txBody>
                    <a:bodyPr/>
                    <a:lstStyle/>
                    <a:p>
                      <a:pPr algn="ctr" fontAlgn="t"/>
                      <a:r>
                        <a:rPr lang="en-US" sz="1400" b="1" i="0" u="none" strike="noStrike" dirty="0">
                          <a:solidFill>
                            <a:srgbClr val="FFFFFF"/>
                          </a:solidFill>
                          <a:effectLst/>
                          <a:latin typeface="+mn-lt"/>
                          <a:cs typeface="Arial" panose="020B0604020202020204" pitchFamily="34" charset="0"/>
                        </a:rPr>
                        <a:t>% Change</a:t>
                      </a:r>
                      <a:br>
                        <a:rPr lang="en-US" sz="1400" b="1" i="0" u="none" strike="noStrike" dirty="0">
                          <a:solidFill>
                            <a:srgbClr val="FFFFFF"/>
                          </a:solidFill>
                          <a:effectLst/>
                          <a:latin typeface="+mn-lt"/>
                          <a:cs typeface="Arial" panose="020B0604020202020204" pitchFamily="34" charset="0"/>
                        </a:rPr>
                      </a:br>
                      <a:r>
                        <a:rPr lang="en-US" sz="1400" b="1" i="0" u="none" strike="noStrike" dirty="0">
                          <a:solidFill>
                            <a:srgbClr val="FFFFFF"/>
                          </a:solidFill>
                          <a:effectLst/>
                          <a:latin typeface="+mn-lt"/>
                          <a:cs typeface="Arial" panose="020B0604020202020204" pitchFamily="34" charset="0"/>
                        </a:rPr>
                        <a:t>(H1FY’18-o-H2 FY’17)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extLst>
                  <a:ext uri="{0D108BD9-81ED-4DB2-BD59-A6C34878D82A}">
                    <a16:rowId xmlns:a16="http://schemas.microsoft.com/office/drawing/2014/main" val="10000"/>
                  </a:ext>
                </a:extLst>
              </a:tr>
              <a:tr h="237289">
                <a:tc>
                  <a:txBody>
                    <a:bodyPr/>
                    <a:lstStyle/>
                    <a:p>
                      <a:pPr algn="l" fontAlgn="b"/>
                      <a:r>
                        <a:rPr lang="en-US" sz="1200" b="0" i="0" u="none" strike="noStrike" kern="1200" dirty="0">
                          <a:solidFill>
                            <a:srgbClr val="000000"/>
                          </a:solidFill>
                          <a:effectLst/>
                          <a:latin typeface="+mn-lt"/>
                          <a:ea typeface="+mn-ea"/>
                          <a:cs typeface="+mn-cs"/>
                        </a:rPr>
                        <a:t>Units sold</a:t>
                      </a:r>
                      <a:r>
                        <a:rPr lang="en-US" sz="1200" b="0" i="0" u="none" strike="noStrike" dirty="0">
                          <a:solidFill>
                            <a:srgbClr val="000000"/>
                          </a:solidFill>
                          <a:effectLst/>
                          <a:latin typeface="+mn-lt"/>
                        </a:rPr>
                        <a:t> in ≤ 6 months old projects</a:t>
                      </a:r>
                    </a:p>
                  </a:txBody>
                  <a:tcPr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C00000"/>
                          </a:solidFill>
                          <a:effectLst/>
                          <a:latin typeface="+mj-lt"/>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7289">
                <a:tc>
                  <a:txBody>
                    <a:bodyPr/>
                    <a:lstStyle/>
                    <a:p>
                      <a:pPr algn="l" fontAlgn="b"/>
                      <a:r>
                        <a:rPr lang="en-US" sz="1200" b="0" i="0" u="none" strike="noStrike" kern="1200" dirty="0">
                          <a:solidFill>
                            <a:srgbClr val="000000"/>
                          </a:solidFill>
                          <a:effectLst/>
                          <a:latin typeface="+mn-lt"/>
                          <a:ea typeface="+mn-ea"/>
                          <a:cs typeface="+mn-cs"/>
                        </a:rPr>
                        <a:t>Units sold in 7-12 </a:t>
                      </a:r>
                      <a:r>
                        <a:rPr lang="en-US" sz="1200" b="0" i="0" u="none" strike="noStrike" dirty="0">
                          <a:solidFill>
                            <a:srgbClr val="000000"/>
                          </a:solidFill>
                          <a:effectLst/>
                          <a:latin typeface="+mn-lt"/>
                        </a:rPr>
                        <a:t>months</a:t>
                      </a:r>
                      <a:r>
                        <a:rPr lang="en-US" sz="1200" b="0" i="0" u="none" strike="noStrike" baseline="0" dirty="0">
                          <a:solidFill>
                            <a:srgbClr val="000000"/>
                          </a:solidFill>
                          <a:effectLst/>
                          <a:latin typeface="+mn-lt"/>
                        </a:rPr>
                        <a:t> </a:t>
                      </a:r>
                      <a:r>
                        <a:rPr lang="en-US" sz="1200" b="0" i="0" u="none" strike="noStrike" dirty="0">
                          <a:solidFill>
                            <a:srgbClr val="000000"/>
                          </a:solidFill>
                          <a:effectLst/>
                          <a:latin typeface="+mn-lt"/>
                        </a:rPr>
                        <a:t>old projects</a:t>
                      </a:r>
                    </a:p>
                  </a:txBody>
                  <a:tcPr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C00000"/>
                          </a:solidFill>
                          <a:effectLst/>
                          <a:latin typeface="+mj-lt"/>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7289">
                <a:tc>
                  <a:txBody>
                    <a:bodyPr/>
                    <a:lstStyle/>
                    <a:p>
                      <a:pPr algn="l" fontAlgn="b"/>
                      <a:r>
                        <a:rPr lang="en-US" sz="1200" b="0" i="0" u="none" strike="noStrike" kern="1200" dirty="0">
                          <a:solidFill>
                            <a:srgbClr val="000000"/>
                          </a:solidFill>
                          <a:effectLst/>
                          <a:latin typeface="+mn-lt"/>
                          <a:ea typeface="+mn-ea"/>
                          <a:cs typeface="+mn-cs"/>
                        </a:rPr>
                        <a:t>Units sold </a:t>
                      </a:r>
                      <a:r>
                        <a:rPr lang="en-US" sz="1200" b="0" i="0" u="none" strike="noStrike" dirty="0">
                          <a:solidFill>
                            <a:srgbClr val="000000"/>
                          </a:solidFill>
                          <a:effectLst/>
                          <a:latin typeface="+mn-lt"/>
                        </a:rPr>
                        <a:t>in &gt; 12 months old projects</a:t>
                      </a:r>
                    </a:p>
                  </a:txBody>
                  <a:tcPr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pPr algn="ctr" fontAlgn="b"/>
                      <a:r>
                        <a:rPr lang="en-US" sz="1200" b="0" i="0" u="none" strike="noStrike" dirty="0">
                          <a:solidFill>
                            <a:srgbClr val="C00000"/>
                          </a:solidFill>
                          <a:effectLst/>
                          <a:latin typeface="+mj-lt"/>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graphicFrame>
        <p:nvGraphicFramePr>
          <p:cNvPr id="9" name="Chart 8">
            <a:extLst>
              <a:ext uri="{FF2B5EF4-FFF2-40B4-BE49-F238E27FC236}">
                <a16:creationId xmlns:a16="http://schemas.microsoft.com/office/drawing/2014/main" id="{F5B7AF99-AEEE-4FF8-832D-737FED5F9A2C}"/>
              </a:ext>
            </a:extLst>
          </p:cNvPr>
          <p:cNvGraphicFramePr/>
          <p:nvPr>
            <p:extLst>
              <p:ext uri="{D42A27DB-BD31-4B8C-83A1-F6EECF244321}">
                <p14:modId xmlns:p14="http://schemas.microsoft.com/office/powerpoint/2010/main" val="243670647"/>
              </p:ext>
            </p:extLst>
          </p:nvPr>
        </p:nvGraphicFramePr>
        <p:xfrm>
          <a:off x="231638" y="1107500"/>
          <a:ext cx="8961120" cy="4722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539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31874039"/>
              </p:ext>
            </p:extLst>
          </p:nvPr>
        </p:nvGraphicFramePr>
        <p:xfrm>
          <a:off x="544291" y="1306905"/>
          <a:ext cx="8904509" cy="52814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2300" dirty="0"/>
              <a:t>&lt; </a:t>
            </a:r>
            <a:r>
              <a:rPr lang="en-US" sz="2300" dirty="0" err="1"/>
              <a:t>Rs</a:t>
            </a:r>
            <a:r>
              <a:rPr lang="en-US" sz="2300" dirty="0"/>
              <a:t>. 50 Lakhs segment continued to play a larger role in sales</a:t>
            </a:r>
            <a:endParaRPr lang="en-US" sz="2300" dirty="0">
              <a:latin typeface="+mn-lt"/>
            </a:endParaRPr>
          </a:p>
        </p:txBody>
      </p:sp>
      <p:sp>
        <p:nvSpPr>
          <p:cNvPr id="5" name="TextBox 4"/>
          <p:cNvSpPr txBox="1"/>
          <p:nvPr/>
        </p:nvSpPr>
        <p:spPr>
          <a:xfrm>
            <a:off x="181434" y="1548854"/>
            <a:ext cx="163516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 of units </a:t>
            </a:r>
          </a:p>
        </p:txBody>
      </p:sp>
      <p:sp>
        <p:nvSpPr>
          <p:cNvPr id="11" name="TextBox 10"/>
          <p:cNvSpPr txBox="1"/>
          <p:nvPr/>
        </p:nvSpPr>
        <p:spPr>
          <a:xfrm>
            <a:off x="986738" y="6306011"/>
            <a:ext cx="7722973"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p:txBody>
      </p:sp>
      <p:sp>
        <p:nvSpPr>
          <p:cNvPr id="12" name="Rectangle 11"/>
          <p:cNvSpPr/>
          <p:nvPr/>
        </p:nvSpPr>
        <p:spPr bwMode="auto">
          <a:xfrm>
            <a:off x="8290621" y="3534310"/>
            <a:ext cx="479670" cy="1723490"/>
          </a:xfrm>
          <a:prstGeom prst="rect">
            <a:avLst/>
          </a:prstGeom>
          <a:noFill/>
          <a:ln w="9525"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424604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3513"/>
            <a:ext cx="9252857" cy="831850"/>
          </a:xfrm>
        </p:spPr>
        <p:txBody>
          <a:bodyPr/>
          <a:lstStyle/>
          <a:p>
            <a:r>
              <a:rPr lang="en-US" sz="2100" dirty="0">
                <a:latin typeface="+mn-lt"/>
              </a:rPr>
              <a:t>Gurugram tops the charts for sales in &lt; </a:t>
            </a:r>
            <a:r>
              <a:rPr lang="en-US" sz="2100" dirty="0" err="1">
                <a:latin typeface="+mn-lt"/>
              </a:rPr>
              <a:t>Rs</a:t>
            </a:r>
            <a:r>
              <a:rPr lang="en-US" sz="2100" dirty="0">
                <a:latin typeface="+mn-lt"/>
              </a:rPr>
              <a:t>. 25 Lakhs during the quarter owing to successful affordable housing policy</a:t>
            </a:r>
          </a:p>
        </p:txBody>
      </p:sp>
      <p:graphicFrame>
        <p:nvGraphicFramePr>
          <p:cNvPr id="4" name="Chart 3"/>
          <p:cNvGraphicFramePr/>
          <p:nvPr>
            <p:extLst>
              <p:ext uri="{D42A27DB-BD31-4B8C-83A1-F6EECF244321}">
                <p14:modId xmlns:p14="http://schemas.microsoft.com/office/powerpoint/2010/main" val="3628130491"/>
              </p:ext>
            </p:extLst>
          </p:nvPr>
        </p:nvGraphicFramePr>
        <p:xfrm>
          <a:off x="663561" y="1306905"/>
          <a:ext cx="9361709" cy="49414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1548854"/>
            <a:ext cx="1635166" cy="276999"/>
          </a:xfrm>
          <a:prstGeom prst="rect">
            <a:avLst/>
          </a:prstGeom>
          <a:noFill/>
        </p:spPr>
        <p:txBody>
          <a:bodyPr wrap="square" rtlCol="0">
            <a:spAutoFit/>
          </a:bodyPr>
          <a:lstStyle/>
          <a:p>
            <a:r>
              <a:rPr lang="en-US" sz="1200" b="1" dirty="0">
                <a:latin typeface="+mn-lt"/>
              </a:rPr>
              <a:t>% of units </a:t>
            </a:r>
          </a:p>
        </p:txBody>
      </p:sp>
      <p:sp>
        <p:nvSpPr>
          <p:cNvPr id="9" name="TextBox 8"/>
          <p:cNvSpPr txBox="1"/>
          <p:nvPr/>
        </p:nvSpPr>
        <p:spPr>
          <a:xfrm>
            <a:off x="1683455" y="1333452"/>
            <a:ext cx="7083380" cy="338554"/>
          </a:xfrm>
          <a:prstGeom prst="rect">
            <a:avLst/>
          </a:prstGeom>
          <a:noFill/>
        </p:spPr>
        <p:txBody>
          <a:bodyPr wrap="square" rtlCol="0">
            <a:spAutoFit/>
          </a:bodyPr>
          <a:lstStyle/>
          <a:p>
            <a:r>
              <a:rPr lang="en-US" sz="1600" b="1" dirty="0">
                <a:latin typeface="+mn-lt"/>
              </a:rPr>
              <a:t>Budget-wise Sales in top-9* cities – Q2 FY’18</a:t>
            </a:r>
          </a:p>
        </p:txBody>
      </p:sp>
      <p:sp>
        <p:nvSpPr>
          <p:cNvPr id="11" name="TextBox 10"/>
          <p:cNvSpPr txBox="1"/>
          <p:nvPr/>
        </p:nvSpPr>
        <p:spPr>
          <a:xfrm>
            <a:off x="987010" y="6078598"/>
            <a:ext cx="7722973" cy="646331"/>
          </a:xfrm>
          <a:prstGeom prst="rect">
            <a:avLst/>
          </a:prstGeom>
          <a:noFill/>
        </p:spPr>
        <p:txBody>
          <a:bodyPr wrap="square" rtlCol="0">
            <a:spAutoFit/>
          </a:bodyPr>
          <a:lstStyle/>
          <a:p>
            <a:pPr algn="l"/>
            <a:r>
              <a:rPr lang="en-US" sz="900" dirty="0">
                <a:latin typeface="+mn-lt"/>
              </a:rPr>
              <a:t>Notes: * Noida includes Greater Noida and Yamuna Expressway.</a:t>
            </a:r>
          </a:p>
          <a:p>
            <a:pPr algn="l"/>
            <a:r>
              <a:rPr lang="en-US" sz="900" dirty="0">
                <a:latin typeface="+mn-lt"/>
              </a:rPr>
              <a:t>            ** Mumbai includes Navi Mumbai and Thane.</a:t>
            </a:r>
          </a:p>
          <a:p>
            <a:pPr algn="l"/>
            <a:r>
              <a:rPr lang="en-US" sz="900" dirty="0">
                <a:latin typeface="+mn-lt"/>
              </a:rPr>
              <a:t>            ^ Gurugram includes Bhiwadi, </a:t>
            </a:r>
            <a:r>
              <a:rPr lang="en-US" sz="900" dirty="0">
                <a:solidFill>
                  <a:srgbClr val="000000"/>
                </a:solidFill>
              </a:rPr>
              <a:t>Dharuhera</a:t>
            </a:r>
            <a:r>
              <a:rPr lang="en-US" sz="900" dirty="0">
                <a:latin typeface="+mn-lt"/>
              </a:rPr>
              <a:t> and Sohna.</a:t>
            </a:r>
          </a:p>
          <a:p>
            <a:pPr algn="l"/>
            <a:r>
              <a:rPr lang="en-US" sz="900" dirty="0">
                <a:latin typeface="+mn-lt"/>
              </a:rPr>
              <a:t>            Analysis includes apartments and villas across the regions.</a:t>
            </a:r>
          </a:p>
        </p:txBody>
      </p:sp>
      <p:sp>
        <p:nvSpPr>
          <p:cNvPr id="10" name="Rectangle 9"/>
          <p:cNvSpPr/>
          <p:nvPr/>
        </p:nvSpPr>
        <p:spPr bwMode="auto">
          <a:xfrm>
            <a:off x="3988258" y="3195263"/>
            <a:ext cx="479670" cy="2041013"/>
          </a:xfrm>
          <a:prstGeom prst="rect">
            <a:avLst/>
          </a:prstGeom>
          <a:noFill/>
          <a:ln w="9525"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charset="0"/>
            </a:endParaRPr>
          </a:p>
        </p:txBody>
      </p:sp>
      <p:sp>
        <p:nvSpPr>
          <p:cNvPr id="12" name="Rectangle 11"/>
          <p:cNvSpPr/>
          <p:nvPr/>
        </p:nvSpPr>
        <p:spPr bwMode="auto">
          <a:xfrm>
            <a:off x="1683455" y="3094892"/>
            <a:ext cx="479670" cy="2127745"/>
          </a:xfrm>
          <a:prstGeom prst="rect">
            <a:avLst/>
          </a:prstGeom>
          <a:noFill/>
          <a:ln w="9525"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charset="0"/>
            </a:endParaRPr>
          </a:p>
        </p:txBody>
      </p:sp>
    </p:spTree>
    <p:extLst>
      <p:ext uri="{BB962C8B-B14F-4D97-AF65-F5344CB8AC3E}">
        <p14:creationId xmlns:p14="http://schemas.microsoft.com/office/powerpoint/2010/main" val="252009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1" y="1205296"/>
            <a:ext cx="8558212" cy="2585323"/>
          </a:xfrm>
          <a:prstGeom prst="rect">
            <a:avLst/>
          </a:prstGeom>
          <a:solidFill>
            <a:schemeClr val="accent2">
              <a:lumMod val="75000"/>
            </a:schemeClr>
          </a:solidFill>
          <a:ln>
            <a:solidFill>
              <a:schemeClr val="tx2">
                <a:lumMod val="75000"/>
              </a:schemeClr>
            </a:solidFill>
            <a:prstDash val="sysDash"/>
          </a:ln>
        </p:spPr>
        <p:txBody>
          <a:bodyPr wrap="square" rtlCol="0">
            <a:spAutoFit/>
          </a:bodyPr>
          <a:lstStyle/>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dirty="0">
                <a:solidFill>
                  <a:srgbClr val="C00000"/>
                </a:solidFill>
                <a:latin typeface="Arial"/>
              </a:rPr>
              <a:t>3</a:t>
            </a:r>
            <a:r>
              <a:rPr kumimoji="0" lang="en-US" sz="48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9600" b="0" i="0" u="none" strike="noStrike" kern="1200" cap="none" spc="0" normalizeH="0" baseline="0" noProof="0" dirty="0">
                <a:ln>
                  <a:noFill/>
                </a:ln>
                <a:solidFill>
                  <a:srgbClr val="C00000"/>
                </a:solidFill>
                <a:effectLst/>
                <a:uLnTx/>
                <a:uFillTx/>
                <a:latin typeface="Arial"/>
                <a:ea typeface="+mn-ea"/>
                <a:cs typeface="Arial" charset="0"/>
              </a:rPr>
              <a:t>I</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nventory</a:t>
            </a:r>
            <a:r>
              <a:rPr kumimoji="0" lang="en-US" sz="40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kumimoji="0" lang="en-US" sz="6600" b="0" i="0" u="none" strike="noStrike" kern="1200" cap="none" spc="0" normalizeH="0" baseline="0" noProof="0" dirty="0">
                <a:ln>
                  <a:noFill/>
                </a:ln>
                <a:solidFill>
                  <a:srgbClr val="C00000"/>
                </a:solidFill>
                <a:effectLst/>
                <a:uLnTx/>
                <a:uFillTx/>
                <a:latin typeface="Arial"/>
                <a:ea typeface="+mn-ea"/>
                <a:cs typeface="Arial" charset="0"/>
              </a:rPr>
              <a:t>I</a:t>
            </a:r>
            <a:r>
              <a:rPr lang="en-US" sz="4000" dirty="0" err="1">
                <a:solidFill>
                  <a:srgbClr val="000000"/>
                </a:solidFill>
                <a:latin typeface="Arial"/>
              </a:rPr>
              <a:t>nventory</a:t>
            </a:r>
            <a:r>
              <a:rPr kumimoji="0" lang="en-US" sz="6600" b="0" i="0" u="none" strike="noStrike" kern="1200" cap="none" spc="0" normalizeH="0" baseline="0" noProof="0" dirty="0">
                <a:ln>
                  <a:noFill/>
                </a:ln>
                <a:solidFill>
                  <a:srgbClr val="C00000"/>
                </a:solidFill>
                <a:effectLst/>
                <a:uLnTx/>
                <a:uFillTx/>
                <a:latin typeface="Arial"/>
                <a:ea typeface="+mn-ea"/>
                <a:cs typeface="Arial" charset="0"/>
              </a:rPr>
              <a:t> O</a:t>
            </a:r>
            <a:r>
              <a:rPr lang="en-US" sz="4000" dirty="0" err="1">
                <a:solidFill>
                  <a:srgbClr val="000000"/>
                </a:solidFill>
                <a:latin typeface="Arial"/>
              </a:rPr>
              <a:t>verhang</a:t>
            </a:r>
            <a:r>
              <a:rPr kumimoji="0" lang="en-US" sz="6600" b="0" i="0" u="none" strike="noStrike" kern="1200" cap="none" spc="0" normalizeH="0" baseline="0" noProof="0" dirty="0">
                <a:ln>
                  <a:noFill/>
                </a:ln>
                <a:solidFill>
                  <a:srgbClr val="C00000"/>
                </a:solidFill>
                <a:effectLst/>
                <a:uLnTx/>
                <a:uFillTx/>
                <a:latin typeface="Arial"/>
                <a:ea typeface="+mn-ea"/>
                <a:cs typeface="Arial" charset="0"/>
              </a:rPr>
              <a:t> E</a:t>
            </a:r>
            <a:r>
              <a:rPr lang="en-US" sz="4000" dirty="0" err="1">
                <a:solidFill>
                  <a:srgbClr val="000000"/>
                </a:solidFill>
                <a:latin typeface="Arial"/>
              </a:rPr>
              <a:t>rodes</a:t>
            </a:r>
            <a:endParaRPr lang="en-US" sz="4000" dirty="0">
              <a:solidFill>
                <a:srgbClr val="000000"/>
              </a:solidFill>
              <a:latin typeface="Arial"/>
            </a:endParaRPr>
          </a:p>
        </p:txBody>
      </p:sp>
    </p:spTree>
    <p:extLst>
      <p:ext uri="{BB962C8B-B14F-4D97-AF65-F5344CB8AC3E}">
        <p14:creationId xmlns:p14="http://schemas.microsoft.com/office/powerpoint/2010/main" val="14379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125547208"/>
              </p:ext>
            </p:extLst>
          </p:nvPr>
        </p:nvGraphicFramePr>
        <p:xfrm>
          <a:off x="579120" y="1640114"/>
          <a:ext cx="8869680" cy="446677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9333624">
            <a:off x="7707512" y="2397769"/>
            <a:ext cx="79277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C00000"/>
                </a:solidFill>
                <a:latin typeface="Arial"/>
              </a:rPr>
              <a:t>5</a:t>
            </a:r>
            <a:r>
              <a:rPr kumimoji="0" lang="en-US" sz="1200" b="1" i="0" u="none" strike="noStrike" kern="1200" cap="none" spc="0" normalizeH="0" baseline="0" noProof="0" dirty="0">
                <a:ln>
                  <a:noFill/>
                </a:ln>
                <a:solidFill>
                  <a:srgbClr val="C00000"/>
                </a:solidFill>
                <a:effectLst/>
                <a:uLnTx/>
                <a:uFillTx/>
                <a:latin typeface="Arial"/>
                <a:ea typeface="+mn-ea"/>
                <a:cs typeface="Arial" charset="0"/>
              </a:rPr>
              <a:t> months</a:t>
            </a:r>
          </a:p>
        </p:txBody>
      </p:sp>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a typeface="+mj-ea"/>
              <a:cs typeface="Arial"/>
            </a:endParaRPr>
          </a:p>
        </p:txBody>
      </p:sp>
      <p:sp>
        <p:nvSpPr>
          <p:cNvPr id="4" name="Title 3"/>
          <p:cNvSpPr>
            <a:spLocks noGrp="1"/>
          </p:cNvSpPr>
          <p:nvPr>
            <p:ph type="title"/>
          </p:nvPr>
        </p:nvSpPr>
        <p:spPr>
          <a:xfrm>
            <a:off x="457199" y="163513"/>
            <a:ext cx="9300949" cy="831850"/>
          </a:xfrm>
        </p:spPr>
        <p:txBody>
          <a:bodyPr/>
          <a:lstStyle/>
          <a:p>
            <a:r>
              <a:rPr lang="en-US" dirty="0">
                <a:latin typeface="+mn-lt"/>
              </a:rPr>
              <a:t>Inventory overhang at the end of Q2 FY’18 increased to 42 months due to drop in sales during the quarter</a:t>
            </a:r>
          </a:p>
        </p:txBody>
      </p:sp>
      <p:sp>
        <p:nvSpPr>
          <p:cNvPr id="33" name="TextBox 32"/>
          <p:cNvSpPr txBox="1"/>
          <p:nvPr/>
        </p:nvSpPr>
        <p:spPr>
          <a:xfrm>
            <a:off x="879475" y="1898399"/>
            <a:ext cx="1255489"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Arial"/>
                <a:ea typeface="+mn-ea"/>
                <a:cs typeface="Arial" charset="0"/>
              </a:rPr>
              <a:t># of months</a:t>
            </a:r>
          </a:p>
        </p:txBody>
      </p:sp>
      <p:sp>
        <p:nvSpPr>
          <p:cNvPr id="15" name="TextBox 14"/>
          <p:cNvSpPr txBox="1"/>
          <p:nvPr/>
        </p:nvSpPr>
        <p:spPr>
          <a:xfrm>
            <a:off x="986738" y="6306011"/>
            <a:ext cx="7722973"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p:txBody>
      </p:sp>
      <p:cxnSp>
        <p:nvCxnSpPr>
          <p:cNvPr id="7" name="Straight Arrow Connector 6"/>
          <p:cNvCxnSpPr>
            <a:cxnSpLocks/>
          </p:cNvCxnSpPr>
          <p:nvPr/>
        </p:nvCxnSpPr>
        <p:spPr bwMode="auto">
          <a:xfrm rot="19496357" flipV="1">
            <a:off x="8052249" y="2835372"/>
            <a:ext cx="350520" cy="7772"/>
          </a:xfrm>
          <a:prstGeom prst="straightConnector1">
            <a:avLst/>
          </a:prstGeom>
          <a:solidFill>
            <a:schemeClr val="accent1"/>
          </a:solidFill>
          <a:ln w="25400" cap="flat" cmpd="sng" algn="ctr">
            <a:solidFill>
              <a:srgbClr val="C00000"/>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57159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Arial"/>
                <a:ea typeface="+mj-ea"/>
                <a:cs typeface="Arial"/>
              </a:rPr>
              <a:t>Hyderabad</a:t>
            </a:r>
            <a:r>
              <a:rPr lang="en-US" kern="0" dirty="0">
                <a:latin typeface="Arial"/>
                <a:cs typeface="Arial"/>
              </a:rPr>
              <a:t> &amp; Gurugram have the lowest inventory overhang at the end of Q2 FY’18</a:t>
            </a:r>
            <a:endParaRPr kumimoji="0" lang="en-US" sz="2400" b="1" i="0" u="none" strike="noStrike" kern="0" cap="none" spc="0" normalizeH="0" baseline="0" noProof="0" dirty="0">
              <a:ln>
                <a:noFill/>
              </a:ln>
              <a:effectLst/>
              <a:uLnTx/>
              <a:uFillTx/>
              <a:latin typeface="Arial"/>
              <a:cs typeface="Arial"/>
            </a:endParaRPr>
          </a:p>
        </p:txBody>
      </p:sp>
      <p:graphicFrame>
        <p:nvGraphicFramePr>
          <p:cNvPr id="3" name="Chart 2"/>
          <p:cNvGraphicFramePr/>
          <p:nvPr>
            <p:extLst>
              <p:ext uri="{D42A27DB-BD31-4B8C-83A1-F6EECF244321}">
                <p14:modId xmlns:p14="http://schemas.microsoft.com/office/powerpoint/2010/main" val="3835947753"/>
              </p:ext>
            </p:extLst>
          </p:nvPr>
        </p:nvGraphicFramePr>
        <p:xfrm>
          <a:off x="544291" y="1234335"/>
          <a:ext cx="9361709" cy="528140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5140" y="1362240"/>
            <a:ext cx="2145718"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Age of unsold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inventory (months)</a:t>
            </a:r>
          </a:p>
        </p:txBody>
      </p:sp>
      <p:sp>
        <p:nvSpPr>
          <p:cNvPr id="5" name="TextBox 4"/>
          <p:cNvSpPr txBox="1"/>
          <p:nvPr/>
        </p:nvSpPr>
        <p:spPr>
          <a:xfrm>
            <a:off x="1870565" y="1142781"/>
            <a:ext cx="675443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rPr>
              <a:t>Age of unsold inventory vs inventory overhang in top-9* cities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rPr>
              <a:t> (Sep’17)</a:t>
            </a:r>
          </a:p>
        </p:txBody>
      </p:sp>
      <p:sp>
        <p:nvSpPr>
          <p:cNvPr id="8" name="TextBox 7"/>
          <p:cNvSpPr txBox="1"/>
          <p:nvPr/>
        </p:nvSpPr>
        <p:spPr>
          <a:xfrm>
            <a:off x="4661889" y="5561549"/>
            <a:ext cx="163516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Inventory overhang (months)</a:t>
            </a:r>
          </a:p>
        </p:txBody>
      </p:sp>
      <p:sp>
        <p:nvSpPr>
          <p:cNvPr id="10" name="TextBox 9"/>
          <p:cNvSpPr txBox="1"/>
          <p:nvPr/>
        </p:nvSpPr>
        <p:spPr>
          <a:xfrm>
            <a:off x="986738" y="6088301"/>
            <a:ext cx="7866317"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Notes: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Size of the bubble indicates total inventory in units.</a:t>
            </a:r>
          </a:p>
        </p:txBody>
      </p:sp>
    </p:spTree>
    <p:extLst>
      <p:ext uri="{BB962C8B-B14F-4D97-AF65-F5344CB8AC3E}">
        <p14:creationId xmlns:p14="http://schemas.microsoft.com/office/powerpoint/2010/main" val="59417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43047290"/>
              </p:ext>
            </p:extLst>
          </p:nvPr>
        </p:nvGraphicFramePr>
        <p:xfrm>
          <a:off x="544291" y="1366419"/>
          <a:ext cx="9361709" cy="52814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effectLst/>
                <a:uLnTx/>
                <a:uFillTx/>
                <a:latin typeface="Arial"/>
                <a:ea typeface="+mj-ea"/>
                <a:cs typeface="Arial"/>
              </a:rPr>
              <a:t>Noida holds the</a:t>
            </a:r>
            <a:r>
              <a:rPr kumimoji="0" lang="en-US" sz="2400" b="1" i="0" u="none" strike="noStrike" kern="1200" cap="none" spc="0" normalizeH="0" noProof="0" dirty="0">
                <a:ln>
                  <a:noFill/>
                </a:ln>
                <a:effectLst/>
                <a:uLnTx/>
                <a:uFillTx/>
                <a:latin typeface="Arial"/>
                <a:ea typeface="+mj-ea"/>
                <a:cs typeface="Arial"/>
              </a:rPr>
              <a:t> </a:t>
            </a:r>
            <a:r>
              <a:rPr kumimoji="0" lang="en-US" sz="2400" b="1" i="0" u="none" strike="noStrike" kern="1200" cap="none" spc="0" normalizeH="0" baseline="0" noProof="0" dirty="0">
                <a:ln>
                  <a:noFill/>
                </a:ln>
                <a:effectLst/>
                <a:uLnTx/>
                <a:uFillTx/>
                <a:latin typeface="Arial"/>
                <a:ea typeface="+mj-ea"/>
                <a:cs typeface="Arial"/>
              </a:rPr>
              <a:t>highest share of unsold inventory aged above 3 years followed by Chennai &amp; Gurugram</a:t>
            </a:r>
          </a:p>
        </p:txBody>
      </p:sp>
      <p:sp>
        <p:nvSpPr>
          <p:cNvPr id="4" name="TextBox 3"/>
          <p:cNvSpPr txBox="1"/>
          <p:nvPr/>
        </p:nvSpPr>
        <p:spPr>
          <a:xfrm>
            <a:off x="379926" y="1420296"/>
            <a:ext cx="163516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 of inventory </a:t>
            </a:r>
          </a:p>
        </p:txBody>
      </p:sp>
      <p:sp>
        <p:nvSpPr>
          <p:cNvPr id="5" name="TextBox 4"/>
          <p:cNvSpPr txBox="1"/>
          <p:nvPr/>
        </p:nvSpPr>
        <p:spPr>
          <a:xfrm>
            <a:off x="1870565" y="1389519"/>
            <a:ext cx="6754437"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rPr>
              <a:t>Age of unsold inventory in top-9 cities (Sep’17)</a:t>
            </a:r>
          </a:p>
        </p:txBody>
      </p:sp>
      <p:sp>
        <p:nvSpPr>
          <p:cNvPr id="10" name="TextBox 9"/>
          <p:cNvSpPr txBox="1"/>
          <p:nvPr/>
        </p:nvSpPr>
        <p:spPr>
          <a:xfrm>
            <a:off x="987010" y="6246238"/>
            <a:ext cx="772297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Notes: * Noida includes Greater Noida and Yamuna Expressway.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Mumbai includes Navi Mumbai and Thane.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Gurugram includes Bhiwadi,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Dharuhera</a:t>
            </a: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and Sohna.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Analysis includes apartments and villas across the regions.</a:t>
            </a:r>
          </a:p>
        </p:txBody>
      </p:sp>
      <p:sp>
        <p:nvSpPr>
          <p:cNvPr id="8" name="Rectangle 7"/>
          <p:cNvSpPr/>
          <p:nvPr/>
        </p:nvSpPr>
        <p:spPr bwMode="auto">
          <a:xfrm>
            <a:off x="7477495" y="2041732"/>
            <a:ext cx="613558" cy="2460995"/>
          </a:xfrm>
          <a:prstGeom prst="rect">
            <a:avLst/>
          </a:prstGeom>
          <a:noFill/>
          <a:ln w="19050"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50951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lstStyle/>
          <a:p>
            <a:pPr>
              <a:spcAft>
                <a:spcPts val="150"/>
              </a:spcAft>
              <a:buFont typeface="Arial" charset="0"/>
              <a:buChar char="•"/>
            </a:pPr>
            <a:r>
              <a:rPr lang="en-US" sz="1400" b="0" dirty="0"/>
              <a:t>Q2 FY’18 was the first full quarter in the new RERA and GST regime and as expected both new launches and sales struggled in this quarter. On a year on year basis</a:t>
            </a:r>
          </a:p>
          <a:p>
            <a:pPr lvl="1">
              <a:spcAft>
                <a:spcPts val="150"/>
              </a:spcAft>
              <a:buFont typeface=".HelveticaNeueDeskInterface-Regular" charset="-120"/>
              <a:buChar char="-"/>
            </a:pPr>
            <a:r>
              <a:rPr lang="en-US" sz="1200" dirty="0"/>
              <a:t>New launches dropped by 53% over Q2 FY’17</a:t>
            </a:r>
          </a:p>
          <a:p>
            <a:pPr lvl="1">
              <a:spcAft>
                <a:spcPts val="150"/>
              </a:spcAft>
              <a:buFont typeface=".HelveticaNeueDeskInterface-Regular" charset="-120"/>
              <a:buChar char="-"/>
            </a:pPr>
            <a:r>
              <a:rPr lang="en-US" sz="1200" b="0" dirty="0"/>
              <a:t>Sales dropped by 18% over Q2 FY’17</a:t>
            </a:r>
          </a:p>
          <a:p>
            <a:pPr lvl="1">
              <a:spcAft>
                <a:spcPts val="150"/>
              </a:spcAft>
              <a:buFont typeface=".HelveticaNeueDeskInterface-Regular" charset="-120"/>
              <a:buChar char="-"/>
            </a:pPr>
            <a:r>
              <a:rPr lang="en-US" sz="1200" dirty="0"/>
              <a:t>Inventory overhang increased to 42 months from 35 months in Q2 FY’17</a:t>
            </a:r>
            <a:endParaRPr lang="en-US" sz="1200" b="0" dirty="0"/>
          </a:p>
          <a:p>
            <a:pPr marL="285750" indent="-285750">
              <a:spcAft>
                <a:spcPts val="150"/>
              </a:spcAft>
              <a:buFont typeface="Arial" charset="0"/>
              <a:buChar char="•"/>
            </a:pPr>
            <a:r>
              <a:rPr lang="en-US" sz="1400" b="0" dirty="0"/>
              <a:t>Amongst the top 9 cities only Mumbai and Gurugram had shown improvement in both new launches and sales. Market in </a:t>
            </a:r>
            <a:r>
              <a:rPr lang="en-US" sz="1400" b="0" dirty="0" err="1"/>
              <a:t>Gurugram</a:t>
            </a:r>
            <a:r>
              <a:rPr lang="en-US" sz="1400" b="0" dirty="0"/>
              <a:t> was driven by affordable housing under Haryana Affordable Housing Policy 2013 and market in Mumbai benefited out of early implementation of RERA</a:t>
            </a:r>
          </a:p>
          <a:p>
            <a:pPr marL="285750" indent="-285750">
              <a:spcAft>
                <a:spcPts val="150"/>
              </a:spcAft>
              <a:buFont typeface="Arial" charset="0"/>
              <a:buChar char="•"/>
            </a:pPr>
            <a:r>
              <a:rPr lang="en-US" sz="1400" b="0" dirty="0"/>
              <a:t>Sales showed a marked improvement in September over July and August, driven by festival offers launched by most developers. Festival offers worked very well in Mumbai, Pune and Bangalore but could not yield similar results in Noida, Chennai and Hyderabad</a:t>
            </a:r>
          </a:p>
          <a:p>
            <a:pPr marL="285750" indent="-285750">
              <a:spcAft>
                <a:spcPts val="150"/>
              </a:spcAft>
              <a:buFont typeface="Arial" charset="0"/>
              <a:buChar char="•"/>
            </a:pPr>
            <a:r>
              <a:rPr lang="en-US" sz="1400" b="0" dirty="0"/>
              <a:t>Though overall sales dropped by 18%, ready to move in units sales have consistently grown at 21% annual rate whereas sales of under-construction units have de-grown at 22% annual rate over last 4 years. Even in under-construction units, sales of older projects have been better than newly launched</a:t>
            </a:r>
          </a:p>
          <a:p>
            <a:pPr marL="285750" indent="-285750">
              <a:spcAft>
                <a:spcPts val="150"/>
              </a:spcAft>
              <a:buFont typeface="Arial" charset="0"/>
              <a:buChar char="•"/>
            </a:pPr>
            <a:r>
              <a:rPr lang="en-US" sz="1400" b="0" dirty="0"/>
              <a:t>Ahmedabad and Chennai have highest share of ready to move in units in unsold stock</a:t>
            </a:r>
          </a:p>
          <a:p>
            <a:pPr marL="285750" indent="-285750">
              <a:spcAft>
                <a:spcPts val="150"/>
              </a:spcAft>
              <a:buFont typeface="Arial" charset="0"/>
              <a:buChar char="•"/>
            </a:pPr>
            <a:r>
              <a:rPr lang="en-US" sz="1400" b="0" dirty="0"/>
              <a:t>Units which were priced in the budget of &lt;50 Lakhs contributed &gt; 50% in new launches as well as in sales</a:t>
            </a:r>
          </a:p>
          <a:p>
            <a:pPr marL="285750" indent="-285750">
              <a:spcAft>
                <a:spcPts val="150"/>
              </a:spcAft>
              <a:buFont typeface="Arial" charset="0"/>
              <a:buChar char="•"/>
            </a:pPr>
            <a:r>
              <a:rPr lang="en-US" sz="1400" b="0" dirty="0"/>
              <a:t>Average prices are finally sloping upwards in Gurgaon, Mumbai and Hyderabad after a long stagnation</a:t>
            </a:r>
          </a:p>
        </p:txBody>
      </p:sp>
    </p:spTree>
    <p:extLst>
      <p:ext uri="{BB962C8B-B14F-4D97-AF65-F5344CB8AC3E}">
        <p14:creationId xmlns:p14="http://schemas.microsoft.com/office/powerpoint/2010/main" val="121235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N" sz="2400" b="1" i="0" u="none" strike="noStrike" kern="0" cap="none" spc="0" normalizeH="0" baseline="0" noProof="0" dirty="0">
                <a:ln>
                  <a:noFill/>
                </a:ln>
                <a:effectLst/>
                <a:uLnTx/>
                <a:uFillTx/>
                <a:latin typeface="Arial"/>
                <a:ea typeface="+mj-ea"/>
                <a:cs typeface="Arial"/>
              </a:rPr>
              <a:t>Kolkata and Ahmedabad have more than 70% of the unsold inventory in the &lt;50 Lakhs segment followed by Pune</a:t>
            </a:r>
          </a:p>
        </p:txBody>
      </p:sp>
      <p:graphicFrame>
        <p:nvGraphicFramePr>
          <p:cNvPr id="3" name="Chart 2"/>
          <p:cNvGraphicFramePr/>
          <p:nvPr>
            <p:extLst/>
          </p:nvPr>
        </p:nvGraphicFramePr>
        <p:xfrm>
          <a:off x="544291" y="1306905"/>
          <a:ext cx="9361709" cy="528140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1301714"/>
            <a:ext cx="163516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 of inventory </a:t>
            </a:r>
          </a:p>
        </p:txBody>
      </p:sp>
      <p:sp>
        <p:nvSpPr>
          <p:cNvPr id="5" name="TextBox 4"/>
          <p:cNvSpPr txBox="1"/>
          <p:nvPr/>
        </p:nvSpPr>
        <p:spPr>
          <a:xfrm>
            <a:off x="1989631" y="1192329"/>
            <a:ext cx="639609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rPr>
              <a:t>Budget breakup of unsold inventory (Sep’17)</a:t>
            </a:r>
          </a:p>
        </p:txBody>
      </p:sp>
      <p:sp>
        <p:nvSpPr>
          <p:cNvPr id="7" name="TextBox 6"/>
          <p:cNvSpPr txBox="1"/>
          <p:nvPr/>
        </p:nvSpPr>
        <p:spPr>
          <a:xfrm>
            <a:off x="987010" y="6246238"/>
            <a:ext cx="772297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Notes: * Noida includes Greater Noida and Yamuna Expressway.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Mumbai includes Navi Mumbai and Thane.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Gurugram includes Bhiwadi,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Dharuhera</a:t>
            </a: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and Sohna.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Analysis includes apartments and villas across the regions.</a:t>
            </a:r>
          </a:p>
        </p:txBody>
      </p:sp>
      <p:sp>
        <p:nvSpPr>
          <p:cNvPr id="8" name="Rectangle 7"/>
          <p:cNvSpPr/>
          <p:nvPr/>
        </p:nvSpPr>
        <p:spPr bwMode="auto">
          <a:xfrm>
            <a:off x="1547995" y="2822713"/>
            <a:ext cx="554417" cy="2704971"/>
          </a:xfrm>
          <a:prstGeom prst="rect">
            <a:avLst/>
          </a:prstGeom>
          <a:noFill/>
          <a:ln w="19050"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0" name="Rectangle 9"/>
          <p:cNvSpPr/>
          <p:nvPr/>
        </p:nvSpPr>
        <p:spPr bwMode="auto">
          <a:xfrm>
            <a:off x="5306599" y="2729949"/>
            <a:ext cx="554417" cy="2797736"/>
          </a:xfrm>
          <a:prstGeom prst="rect">
            <a:avLst/>
          </a:prstGeom>
          <a:noFill/>
          <a:ln w="19050"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2" name="Rectangle 11"/>
          <p:cNvSpPr/>
          <p:nvPr/>
        </p:nvSpPr>
        <p:spPr bwMode="auto">
          <a:xfrm>
            <a:off x="7573707" y="2756453"/>
            <a:ext cx="554417" cy="2792871"/>
          </a:xfrm>
          <a:prstGeom prst="rect">
            <a:avLst/>
          </a:prstGeom>
          <a:noFill/>
          <a:ln w="19050"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239626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70412338"/>
              </p:ext>
            </p:extLst>
          </p:nvPr>
        </p:nvGraphicFramePr>
        <p:xfrm>
          <a:off x="489465" y="1645219"/>
          <a:ext cx="9318812" cy="40717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18"/>
          <p:cNvSpPr>
            <a:spLocks noGrp="1"/>
          </p:cNvSpPr>
          <p:nvPr>
            <p:ph type="title"/>
          </p:nvPr>
        </p:nvSpPr>
        <p:spPr>
          <a:xfrm>
            <a:off x="504503" y="163513"/>
            <a:ext cx="8991600" cy="831850"/>
          </a:xfrm>
        </p:spPr>
        <p:txBody>
          <a:bodyPr/>
          <a:lstStyle/>
          <a:p>
            <a:r>
              <a:rPr lang="en-US" dirty="0">
                <a:latin typeface="+mn-lt"/>
              </a:rPr>
              <a:t>Ahmedabad and Chennai have highest share of ready to move in units in unsold inventory</a:t>
            </a:r>
          </a:p>
        </p:txBody>
      </p:sp>
      <p:sp>
        <p:nvSpPr>
          <p:cNvPr id="2" name="Title 1"/>
          <p:cNvSpPr txBox="1">
            <a:spLocks/>
          </p:cNvSpPr>
          <p:nvPr/>
        </p:nvSpPr>
        <p:spPr>
          <a:xfrm>
            <a:off x="605118" y="289928"/>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sz="1800" kern="0" dirty="0">
              <a:latin typeface="+mn-lt"/>
            </a:endParaRPr>
          </a:p>
        </p:txBody>
      </p:sp>
      <p:sp>
        <p:nvSpPr>
          <p:cNvPr id="8" name="Content Placeholder 7"/>
          <p:cNvSpPr>
            <a:spLocks noGrp="1"/>
          </p:cNvSpPr>
          <p:nvPr>
            <p:ph idx="1"/>
          </p:nvPr>
        </p:nvSpPr>
        <p:spPr/>
        <p:txBody>
          <a:bodyPr/>
          <a:lstStyle/>
          <a:p>
            <a:pPr marL="0" indent="0">
              <a:buClr>
                <a:srgbClr val="0000FF"/>
              </a:buClr>
            </a:pPr>
            <a:endParaRPr lang="en-US" dirty="0"/>
          </a:p>
          <a:p>
            <a:pPr marL="0" indent="0">
              <a:buClr>
                <a:srgbClr val="0000FF"/>
              </a:buClr>
            </a:pPr>
            <a:endParaRPr lang="en-US" dirty="0"/>
          </a:p>
        </p:txBody>
      </p:sp>
      <p:sp>
        <p:nvSpPr>
          <p:cNvPr id="45" name="TextBox 44"/>
          <p:cNvSpPr txBox="1"/>
          <p:nvPr/>
        </p:nvSpPr>
        <p:spPr>
          <a:xfrm>
            <a:off x="987010" y="6246238"/>
            <a:ext cx="7722973" cy="646331"/>
          </a:xfrm>
          <a:prstGeom prst="rect">
            <a:avLst/>
          </a:prstGeom>
          <a:noFill/>
        </p:spPr>
        <p:txBody>
          <a:bodyPr wrap="square" rtlCol="0">
            <a:spAutoFit/>
          </a:bodyPr>
          <a:lstStyle/>
          <a:p>
            <a:pPr algn="l"/>
            <a:r>
              <a:rPr lang="en-US" sz="900" dirty="0">
                <a:latin typeface="+mn-lt"/>
              </a:rPr>
              <a:t>Notes: * Noida includes Greater Noida and Yamuna Expressway.</a:t>
            </a:r>
          </a:p>
          <a:p>
            <a:pPr algn="l"/>
            <a:r>
              <a:rPr lang="en-US" sz="900" dirty="0">
                <a:latin typeface="+mn-lt"/>
              </a:rPr>
              <a:t>            ** Mumbai includes Navi Mumbai and Thane.</a:t>
            </a:r>
          </a:p>
          <a:p>
            <a:pPr algn="l"/>
            <a:r>
              <a:rPr lang="en-US" sz="900" dirty="0">
                <a:latin typeface="+mn-lt"/>
              </a:rPr>
              <a:t>            ^ Gurugram includes Bhiwadi, </a:t>
            </a:r>
            <a:r>
              <a:rPr lang="en-US" sz="900" dirty="0">
                <a:solidFill>
                  <a:srgbClr val="000000"/>
                </a:solidFill>
              </a:rPr>
              <a:t>Dharuhera</a:t>
            </a:r>
            <a:r>
              <a:rPr lang="en-US" sz="900" dirty="0">
                <a:latin typeface="+mn-lt"/>
              </a:rPr>
              <a:t> and Sohna.</a:t>
            </a:r>
          </a:p>
          <a:p>
            <a:pPr algn="l"/>
            <a:r>
              <a:rPr lang="en-US" sz="900" dirty="0">
                <a:latin typeface="+mn-lt"/>
              </a:rPr>
              <a:t>            Analysis includes apartments and villas across the regions.</a:t>
            </a:r>
          </a:p>
        </p:txBody>
      </p:sp>
      <p:sp>
        <p:nvSpPr>
          <p:cNvPr id="9" name="TextBox 8">
            <a:extLst>
              <a:ext uri="{FF2B5EF4-FFF2-40B4-BE49-F238E27FC236}">
                <a16:creationId xmlns:a16="http://schemas.microsoft.com/office/drawing/2014/main" id="{D7E500A2-D53A-4145-9BB9-BAE19D1DF1B9}"/>
              </a:ext>
            </a:extLst>
          </p:cNvPr>
          <p:cNvSpPr txBox="1"/>
          <p:nvPr/>
        </p:nvSpPr>
        <p:spPr>
          <a:xfrm>
            <a:off x="169427" y="1645219"/>
            <a:ext cx="163516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 of inventory </a:t>
            </a:r>
          </a:p>
        </p:txBody>
      </p:sp>
    </p:spTree>
    <p:extLst>
      <p:ext uri="{BB962C8B-B14F-4D97-AF65-F5344CB8AC3E}">
        <p14:creationId xmlns:p14="http://schemas.microsoft.com/office/powerpoint/2010/main" val="322584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51" y="1205296"/>
            <a:ext cx="8558212" cy="2585323"/>
          </a:xfrm>
          <a:prstGeom prst="rect">
            <a:avLst/>
          </a:prstGeom>
          <a:solidFill>
            <a:schemeClr val="accent2">
              <a:lumMod val="75000"/>
            </a:schemeClr>
          </a:solidFill>
          <a:ln>
            <a:solidFill>
              <a:schemeClr val="tx2">
                <a:lumMod val="75000"/>
              </a:schemeClr>
            </a:solidFill>
            <a:prstDash val="sysDash"/>
          </a:ln>
        </p:spPr>
        <p:txBody>
          <a:bodyPr wrap="square" rtlCol="0">
            <a:spAutoFit/>
          </a:bodyPr>
          <a:lstStyle/>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dirty="0">
                <a:solidFill>
                  <a:srgbClr val="C00000"/>
                </a:solidFill>
                <a:latin typeface="Arial"/>
              </a:rPr>
              <a:t>4</a:t>
            </a:r>
            <a:r>
              <a:rPr kumimoji="0" lang="en-US" sz="48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9600" b="0" i="0" u="none" strike="noStrike" kern="1200" cap="none" spc="0" normalizeH="0" baseline="0" noProof="0" dirty="0">
                <a:ln>
                  <a:noFill/>
                </a:ln>
                <a:solidFill>
                  <a:srgbClr val="C00000"/>
                </a:solidFill>
                <a:effectLst/>
                <a:uLnTx/>
                <a:uFillTx/>
                <a:latin typeface="Arial"/>
                <a:ea typeface="+mn-ea"/>
                <a:cs typeface="Arial" charset="0"/>
              </a:rPr>
              <a:t>P</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ricing</a:t>
            </a:r>
            <a:r>
              <a:rPr kumimoji="0" lang="en-US" sz="40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 </a:t>
            </a:r>
          </a:p>
          <a:p>
            <a:pPr marL="0" marR="0" lvl="0" indent="0" algn="ctr" defTabSz="914400" rtl="0" eaLnBrk="1" fontAlgn="base" latinLnBrk="0" hangingPunct="1">
              <a:lnSpc>
                <a:spcPct val="100000"/>
              </a:lnSpc>
              <a:spcBef>
                <a:spcPts val="0"/>
              </a:spcBef>
              <a:spcAft>
                <a:spcPct val="0"/>
              </a:spcAft>
              <a:buClr>
                <a:srgbClr val="F68100"/>
              </a:buClr>
              <a:buSzTx/>
              <a:buFontTx/>
              <a:buNone/>
              <a:tabLst/>
              <a:defRPr/>
            </a:pPr>
            <a:r>
              <a:rPr kumimoji="0" lang="en-US" sz="6600" b="0" i="0" u="none" strike="noStrike" kern="1200" cap="none" spc="0" normalizeH="0" baseline="0" noProof="0" dirty="0">
                <a:ln>
                  <a:noFill/>
                </a:ln>
                <a:solidFill>
                  <a:srgbClr val="C00000"/>
                </a:solidFill>
                <a:effectLst/>
                <a:uLnTx/>
                <a:uFillTx/>
                <a:latin typeface="Arial"/>
                <a:ea typeface="+mn-ea"/>
                <a:cs typeface="Arial" charset="0"/>
              </a:rPr>
              <a:t>P</a:t>
            </a:r>
            <a:r>
              <a:rPr lang="en-US" sz="4000" dirty="0" err="1">
                <a:solidFill>
                  <a:srgbClr val="000000"/>
                </a:solidFill>
                <a:latin typeface="Arial"/>
              </a:rPr>
              <a:t>ositive</a:t>
            </a:r>
            <a:r>
              <a:rPr lang="en-US" sz="4000" dirty="0">
                <a:solidFill>
                  <a:srgbClr val="000000"/>
                </a:solidFill>
                <a:latin typeface="Arial"/>
              </a:rPr>
              <a:t> </a:t>
            </a:r>
            <a:r>
              <a:rPr kumimoji="0" lang="en-US" sz="6600" b="0" i="0" u="none" strike="noStrike" kern="1200" cap="none" spc="0" normalizeH="0" baseline="0" noProof="0" dirty="0">
                <a:ln>
                  <a:noFill/>
                </a:ln>
                <a:solidFill>
                  <a:srgbClr val="C00000"/>
                </a:solidFill>
                <a:effectLst/>
                <a:uLnTx/>
                <a:uFillTx/>
                <a:latin typeface="Arial"/>
                <a:ea typeface="+mn-ea"/>
                <a:cs typeface="Arial" charset="0"/>
              </a:rPr>
              <a:t>C</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hanges</a:t>
            </a:r>
            <a:endParaRPr kumimoji="0" lang="en-US" sz="2800" b="0" i="0" u="none" strike="noStrike" kern="1200" cap="none" spc="0" normalizeH="0" baseline="0" noProof="0" dirty="0">
              <a:ln>
                <a:noFill/>
              </a:ln>
              <a:solidFill>
                <a:srgbClr val="C00000"/>
              </a:solidFill>
              <a:effectLst/>
              <a:uLnTx/>
              <a:uFillTx/>
              <a:latin typeface="Arial"/>
              <a:ea typeface="+mn-ea"/>
              <a:cs typeface="Arial" charset="0"/>
            </a:endParaRPr>
          </a:p>
        </p:txBody>
      </p:sp>
    </p:spTree>
    <p:extLst>
      <p:ext uri="{BB962C8B-B14F-4D97-AF65-F5344CB8AC3E}">
        <p14:creationId xmlns:p14="http://schemas.microsoft.com/office/powerpoint/2010/main" val="206629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2139"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kern="0" dirty="0">
                <a:latin typeface="Arial"/>
                <a:cs typeface="Arial"/>
              </a:rPr>
              <a:t>Gurugram witnessed highest price appreciation followed by Mumbai and Hyderabad</a:t>
            </a:r>
            <a:endParaRPr kumimoji="0" lang="en-US" sz="2400" b="1" i="0" u="none" strike="noStrike" kern="0" cap="none" spc="0" normalizeH="0" baseline="0" noProof="0" dirty="0">
              <a:ln>
                <a:noFill/>
              </a:ln>
              <a:effectLst/>
              <a:uLnTx/>
              <a:uFillTx/>
              <a:latin typeface="Arial"/>
              <a:cs typeface="Arial"/>
            </a:endParaRPr>
          </a:p>
        </p:txBody>
      </p:sp>
      <p:sp>
        <p:nvSpPr>
          <p:cNvPr id="7" name="TextBox 6"/>
          <p:cNvSpPr txBox="1"/>
          <p:nvPr/>
        </p:nvSpPr>
        <p:spPr>
          <a:xfrm>
            <a:off x="1207683" y="1213073"/>
            <a:ext cx="7829637"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lumMod val="85000"/>
                    <a:lumOff val="15000"/>
                  </a:srgbClr>
                </a:solidFill>
                <a:effectLst/>
                <a:uLnTx/>
                <a:uFillTx/>
                <a:latin typeface="Arial"/>
                <a:ea typeface="+mn-ea"/>
                <a:cs typeface="Arial" charset="0"/>
              </a:rPr>
              <a:t>Weighted average^^ BSP (Rs./sq.ft.) of apartment units as at the end of quarter</a:t>
            </a:r>
          </a:p>
        </p:txBody>
      </p:sp>
      <p:graphicFrame>
        <p:nvGraphicFramePr>
          <p:cNvPr id="9" name="Table 8"/>
          <p:cNvGraphicFramePr>
            <a:graphicFrameLocks noGrp="1"/>
          </p:cNvGraphicFramePr>
          <p:nvPr>
            <p:extLst/>
          </p:nvPr>
        </p:nvGraphicFramePr>
        <p:xfrm>
          <a:off x="575468" y="1677361"/>
          <a:ext cx="8742704" cy="4282858"/>
        </p:xfrm>
        <a:graphic>
          <a:graphicData uri="http://schemas.openxmlformats.org/drawingml/2006/table">
            <a:tbl>
              <a:tblPr bandRow="1">
                <a:tableStyleId>{BC89EF96-8CEA-46FF-86C4-4CE0E7609802}</a:tableStyleId>
              </a:tblPr>
              <a:tblGrid>
                <a:gridCol w="1919356">
                  <a:extLst>
                    <a:ext uri="{9D8B030D-6E8A-4147-A177-3AD203B41FA5}">
                      <a16:colId xmlns:a16="http://schemas.microsoft.com/office/drawing/2014/main" val="20000"/>
                    </a:ext>
                  </a:extLst>
                </a:gridCol>
                <a:gridCol w="2073684">
                  <a:extLst>
                    <a:ext uri="{9D8B030D-6E8A-4147-A177-3AD203B41FA5}">
                      <a16:colId xmlns:a16="http://schemas.microsoft.com/office/drawing/2014/main" val="20001"/>
                    </a:ext>
                  </a:extLst>
                </a:gridCol>
                <a:gridCol w="2148872">
                  <a:extLst>
                    <a:ext uri="{9D8B030D-6E8A-4147-A177-3AD203B41FA5}">
                      <a16:colId xmlns:a16="http://schemas.microsoft.com/office/drawing/2014/main" val="20002"/>
                    </a:ext>
                  </a:extLst>
                </a:gridCol>
                <a:gridCol w="2600792">
                  <a:extLst>
                    <a:ext uri="{9D8B030D-6E8A-4147-A177-3AD203B41FA5}">
                      <a16:colId xmlns:a16="http://schemas.microsoft.com/office/drawing/2014/main" val="20003"/>
                    </a:ext>
                  </a:extLst>
                </a:gridCol>
              </a:tblGrid>
              <a:tr h="721121">
                <a:tc>
                  <a:txBody>
                    <a:bodyPr/>
                    <a:lstStyle/>
                    <a:p>
                      <a:pPr algn="ctr" fontAlgn="t"/>
                      <a:r>
                        <a:rPr lang="en-US" sz="1600" b="1" i="0" u="none" strike="noStrike" dirty="0">
                          <a:solidFill>
                            <a:srgbClr val="FFFFFF"/>
                          </a:solidFill>
                          <a:effectLst/>
                          <a:latin typeface="+mn-lt"/>
                          <a:cs typeface="Arial" panose="020B0604020202020204" pitchFamily="34" charset="0"/>
                        </a:rPr>
                        <a:t>City</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rgbClr val="FFFFFF"/>
                          </a:solidFill>
                          <a:effectLst/>
                          <a:latin typeface="+mn-lt"/>
                          <a:cs typeface="Arial" panose="020B0604020202020204" pitchFamily="34" charset="0"/>
                        </a:rPr>
                        <a:t>Q2 FY’17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i="0" u="none" strike="noStrike" dirty="0">
                          <a:solidFill>
                            <a:srgbClr val="FFFFFF"/>
                          </a:solidFill>
                          <a:effectLst/>
                          <a:latin typeface="+mn-lt"/>
                          <a:cs typeface="Arial" panose="020B0604020202020204" pitchFamily="34" charset="0"/>
                        </a:rPr>
                        <a:t>Q2 FY’18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tc>
                  <a:txBody>
                    <a:bodyPr/>
                    <a:lstStyle/>
                    <a:p>
                      <a:pPr algn="ctr" fontAlgn="t"/>
                      <a:r>
                        <a:rPr lang="en-US" sz="1600" b="1" i="0" u="none" strike="noStrike" dirty="0">
                          <a:solidFill>
                            <a:srgbClr val="FFFFFF"/>
                          </a:solidFill>
                          <a:effectLst/>
                          <a:latin typeface="+mn-lt"/>
                          <a:cs typeface="Arial" panose="020B0604020202020204" pitchFamily="34" charset="0"/>
                        </a:rPr>
                        <a:t>Price Change</a:t>
                      </a:r>
                      <a:br>
                        <a:rPr lang="en-US" sz="1600" b="1" i="0" u="none" strike="noStrike" dirty="0">
                          <a:solidFill>
                            <a:srgbClr val="FFFFFF"/>
                          </a:solidFill>
                          <a:effectLst/>
                          <a:latin typeface="+mn-lt"/>
                          <a:cs typeface="Arial" panose="020B0604020202020204" pitchFamily="34" charset="0"/>
                        </a:rPr>
                      </a:br>
                      <a:r>
                        <a:rPr lang="en-US" sz="1600" b="1" i="0" u="none" strike="noStrike" dirty="0">
                          <a:solidFill>
                            <a:srgbClr val="FFFFFF"/>
                          </a:solidFill>
                          <a:effectLst/>
                          <a:latin typeface="+mn-lt"/>
                          <a:cs typeface="Arial" panose="020B0604020202020204" pitchFamily="34" charset="0"/>
                        </a:rPr>
                        <a:t>(Y-o-Y)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2">
                        <a:lumMod val="75000"/>
                        <a:alpha val="87000"/>
                      </a:schemeClr>
                    </a:solidFill>
                  </a:tcPr>
                </a:tc>
                <a:extLst>
                  <a:ext uri="{0D108BD9-81ED-4DB2-BD59-A6C34878D82A}">
                    <a16:rowId xmlns:a16="http://schemas.microsoft.com/office/drawing/2014/main" val="10000"/>
                  </a:ext>
                </a:extLst>
              </a:tr>
              <a:tr h="387775">
                <a:tc>
                  <a:txBody>
                    <a:bodyPr/>
                    <a:lstStyle/>
                    <a:p>
                      <a:pPr algn="ctr" fontAlgn="b"/>
                      <a:r>
                        <a:rPr lang="en-US" sz="1400" b="0" i="0" u="none" strike="noStrike" dirty="0">
                          <a:solidFill>
                            <a:srgbClr val="000000"/>
                          </a:solidFill>
                          <a:effectLst/>
                          <a:latin typeface="+mn-lt"/>
                        </a:rPr>
                        <a:t>Ahmedabad</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2,912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kern="1200" dirty="0">
                          <a:solidFill>
                            <a:srgbClr val="000000"/>
                          </a:solidFill>
                          <a:effectLst/>
                          <a:latin typeface="+mj-lt"/>
                          <a:ea typeface="+mn-ea"/>
                          <a:cs typeface="+mn-cs"/>
                        </a:rPr>
                        <a:t>2,960</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rgbClr val="00B050"/>
                          </a:solidFill>
                          <a:effectLst/>
                          <a:latin typeface="+mj-lt"/>
                          <a:ea typeface="+mn-ea"/>
                          <a:cs typeface="+mn-cs"/>
                        </a:rPr>
                        <a:t>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87775">
                <a:tc>
                  <a:txBody>
                    <a:bodyPr/>
                    <a:lstStyle/>
                    <a:p>
                      <a:pPr algn="ctr" fontAlgn="b"/>
                      <a:r>
                        <a:rPr lang="en-US" sz="1400" b="0" i="0" u="none" strike="noStrike" dirty="0">
                          <a:solidFill>
                            <a:srgbClr val="000000"/>
                          </a:solidFill>
                          <a:effectLst/>
                          <a:latin typeface="+mn-lt"/>
                        </a:rPr>
                        <a:t>Bengaluru</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4,811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4,926</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B050"/>
                          </a:solidFill>
                          <a:effectLst/>
                          <a:latin typeface="+mj-lt"/>
                        </a:rPr>
                        <a:t>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87775">
                <a:tc>
                  <a:txBody>
                    <a:bodyPr/>
                    <a:lstStyle/>
                    <a:p>
                      <a:pPr algn="ctr" fontAlgn="b"/>
                      <a:r>
                        <a:rPr lang="en-US" sz="1400" b="0" i="0" u="none" strike="noStrike" dirty="0">
                          <a:solidFill>
                            <a:srgbClr val="000000"/>
                          </a:solidFill>
                          <a:effectLst/>
                          <a:latin typeface="+mn-lt"/>
                        </a:rPr>
                        <a:t>Chennai</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4,998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5,052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B050"/>
                          </a:solidFill>
                          <a:effectLst/>
                          <a:latin typeface="+mj-lt"/>
                        </a:rPr>
                        <a:t>1%</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59537">
                <a:tc>
                  <a:txBody>
                    <a:bodyPr/>
                    <a:lstStyle/>
                    <a:p>
                      <a:pPr algn="ctr" fontAlgn="b"/>
                      <a:r>
                        <a:rPr lang="en-US" sz="1400" b="0" i="0" u="none" strike="noStrike" dirty="0">
                          <a:solidFill>
                            <a:srgbClr val="000000"/>
                          </a:solidFill>
                          <a:effectLst/>
                          <a:latin typeface="+mn-lt"/>
                        </a:rPr>
                        <a:t>Gurugram^</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5,525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6,024</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rgbClr val="00B050"/>
                          </a:solidFill>
                          <a:effectLst/>
                          <a:latin typeface="+mj-lt"/>
                          <a:ea typeface="+mn-ea"/>
                          <a:cs typeface="+mn-cs"/>
                        </a:rPr>
                        <a:t>9%</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87775">
                <a:tc>
                  <a:txBody>
                    <a:bodyPr/>
                    <a:lstStyle/>
                    <a:p>
                      <a:pPr algn="ctr" fontAlgn="b"/>
                      <a:r>
                        <a:rPr lang="en-US" sz="1400" b="0" i="0" u="none" strike="noStrike" dirty="0">
                          <a:solidFill>
                            <a:srgbClr val="000000"/>
                          </a:solidFill>
                          <a:effectLst/>
                          <a:latin typeface="+mn-lt"/>
                        </a:rPr>
                        <a:t>Hyderabad</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3,991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4,132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B050"/>
                          </a:solidFill>
                          <a:effectLst/>
                          <a:latin typeface="+mj-lt"/>
                        </a:rPr>
                        <a:t>4%</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87775">
                <a:tc>
                  <a:txBody>
                    <a:bodyPr/>
                    <a:lstStyle/>
                    <a:p>
                      <a:pPr algn="ctr" fontAlgn="b"/>
                      <a:r>
                        <a:rPr lang="en-US" sz="1400" b="0" i="0" u="none" strike="noStrike" dirty="0">
                          <a:solidFill>
                            <a:srgbClr val="000000"/>
                          </a:solidFill>
                          <a:effectLst/>
                          <a:latin typeface="+mn-lt"/>
                        </a:rPr>
                        <a:t>Kolkata</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3,879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3,831</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mj-lt"/>
                        </a:rPr>
                        <a:t>-1%</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87775">
                <a:tc>
                  <a:txBody>
                    <a:bodyPr/>
                    <a:lstStyle/>
                    <a:p>
                      <a:pPr algn="ctr" fontAlgn="b"/>
                      <a:r>
                        <a:rPr lang="en-US" sz="1400" b="0" i="0" u="none" strike="noStrike" dirty="0">
                          <a:solidFill>
                            <a:srgbClr val="000000"/>
                          </a:solidFill>
                          <a:effectLst/>
                          <a:latin typeface="+mn-lt"/>
                        </a:rPr>
                        <a:t>Mumbai**</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8,349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8,672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B050"/>
                          </a:solidFill>
                          <a:effectLst/>
                          <a:latin typeface="+mj-lt"/>
                        </a:rPr>
                        <a:t>4%</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87775">
                <a:tc>
                  <a:txBody>
                    <a:bodyPr/>
                    <a:lstStyle/>
                    <a:p>
                      <a:pPr algn="ctr" fontAlgn="b"/>
                      <a:r>
                        <a:rPr lang="en-US" sz="1400" b="0" i="0" u="none" strike="noStrike" dirty="0">
                          <a:solidFill>
                            <a:srgbClr val="000000"/>
                          </a:solidFill>
                          <a:effectLst/>
                          <a:latin typeface="+mn-lt"/>
                        </a:rPr>
                        <a:t>Noida*</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3,987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3,896</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1400" b="0" i="0" u="none" strike="noStrike" dirty="0">
                          <a:solidFill>
                            <a:srgbClr val="FF0000"/>
                          </a:solidFill>
                          <a:effectLst/>
                          <a:latin typeface="+mj-lt"/>
                        </a:rPr>
                        <a:t>-2%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87775">
                <a:tc>
                  <a:txBody>
                    <a:bodyPr/>
                    <a:lstStyle/>
                    <a:p>
                      <a:pPr algn="ctr" fontAlgn="b"/>
                      <a:r>
                        <a:rPr lang="en-US" sz="1400" b="0" i="0" u="none" strike="noStrike" dirty="0">
                          <a:solidFill>
                            <a:srgbClr val="000000"/>
                          </a:solidFill>
                          <a:effectLst/>
                          <a:latin typeface="+mn-lt"/>
                        </a:rPr>
                        <a:t>Pune</a:t>
                      </a:r>
                    </a:p>
                  </a:txBody>
                  <a:tcPr marL="9525" marR="9525" marT="9525"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4,891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4,952</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marL="0" algn="ctr" defTabSz="914400" rtl="0" eaLnBrk="1" fontAlgn="b" latinLnBrk="0" hangingPunct="1"/>
                      <a:r>
                        <a:rPr lang="en-US" sz="1400" b="0" i="0" u="none" strike="noStrike" kern="1200" dirty="0">
                          <a:solidFill>
                            <a:srgbClr val="00B050"/>
                          </a:solidFill>
                          <a:effectLst/>
                          <a:latin typeface="+mj-lt"/>
                          <a:ea typeface="+mn-ea"/>
                          <a:cs typeface="+mn-cs"/>
                        </a:rPr>
                        <a:t>1%</a:t>
                      </a:r>
                    </a:p>
                  </a:txBody>
                  <a:tcPr marL="9525" marR="9525" marT="9525" anchor="ctr">
                    <a:lnL w="12700" cap="flat" cmpd="sng" algn="ctr">
                      <a:solidFill>
                        <a:schemeClr val="bg1"/>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10" name="TextBox 9"/>
          <p:cNvSpPr txBox="1"/>
          <p:nvPr/>
        </p:nvSpPr>
        <p:spPr>
          <a:xfrm>
            <a:off x="987010" y="6071338"/>
            <a:ext cx="7722973"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Notes: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Price weighted on number of units supply in respective projects in a city.</a:t>
            </a:r>
            <a:endParaRPr kumimoji="0" lang="en-US" sz="9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Noida includes Greater Noida and Yamuna Expressway.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Mumbai includes Navi Mumbai and Thane.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 Gurugram includes Bhiwadi, </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Dharuhera</a:t>
            </a: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and Sohna.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Arial" charset="0"/>
              </a:rPr>
              <a:t>            Analysis includes apartments across the regions.</a:t>
            </a:r>
          </a:p>
        </p:txBody>
      </p:sp>
    </p:spTree>
    <p:extLst>
      <p:ext uri="{BB962C8B-B14F-4D97-AF65-F5344CB8AC3E}">
        <p14:creationId xmlns:p14="http://schemas.microsoft.com/office/powerpoint/2010/main" val="228243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Gurugram witnessed a sudden jump in the prices with 13% increase Q-o-Q</a:t>
            </a:r>
          </a:p>
        </p:txBody>
      </p:sp>
      <p:graphicFrame>
        <p:nvGraphicFramePr>
          <p:cNvPr id="4" name="Chart 3"/>
          <p:cNvGraphicFramePr/>
          <p:nvPr>
            <p:extLst>
              <p:ext uri="{D42A27DB-BD31-4B8C-83A1-F6EECF244321}">
                <p14:modId xmlns:p14="http://schemas.microsoft.com/office/powerpoint/2010/main" val="1893913466"/>
              </p:ext>
            </p:extLst>
          </p:nvPr>
        </p:nvGraphicFramePr>
        <p:xfrm>
          <a:off x="544291" y="1306905"/>
          <a:ext cx="9006109" cy="49143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832497" y="3514547"/>
            <a:ext cx="269057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Index value (Base: Q2 FY’15=100)</a:t>
            </a:r>
          </a:p>
        </p:txBody>
      </p:sp>
      <p:sp>
        <p:nvSpPr>
          <p:cNvPr id="9" name="TextBox 8"/>
          <p:cNvSpPr txBox="1"/>
          <p:nvPr/>
        </p:nvSpPr>
        <p:spPr>
          <a:xfrm>
            <a:off x="1538205" y="1147825"/>
            <a:ext cx="701828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Arial" charset="0"/>
              </a:rPr>
              <a:t>Weighted average price index of residential units in top-9* cities</a:t>
            </a:r>
          </a:p>
        </p:txBody>
      </p:sp>
      <p:sp>
        <p:nvSpPr>
          <p:cNvPr id="7" name="TextBox 6"/>
          <p:cNvSpPr txBox="1"/>
          <p:nvPr/>
        </p:nvSpPr>
        <p:spPr>
          <a:xfrm>
            <a:off x="986738" y="6306011"/>
            <a:ext cx="7722973"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p:txBody>
      </p:sp>
    </p:spTree>
    <p:extLst>
      <p:ext uri="{BB962C8B-B14F-4D97-AF65-F5344CB8AC3E}">
        <p14:creationId xmlns:p14="http://schemas.microsoft.com/office/powerpoint/2010/main" val="423423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Outlook for Q3 FY’18</a:t>
            </a:r>
          </a:p>
        </p:txBody>
      </p:sp>
      <p:sp>
        <p:nvSpPr>
          <p:cNvPr id="3" name="Content Placeholder 2"/>
          <p:cNvSpPr>
            <a:spLocks noGrp="1"/>
          </p:cNvSpPr>
          <p:nvPr>
            <p:ph idx="1"/>
          </p:nvPr>
        </p:nvSpPr>
        <p:spPr/>
        <p:txBody>
          <a:bodyPr/>
          <a:lstStyle/>
          <a:p>
            <a:pPr>
              <a:spcAft>
                <a:spcPts val="150"/>
              </a:spcAft>
              <a:buFont typeface="Arial" charset="0"/>
              <a:buChar char="•"/>
            </a:pPr>
            <a:r>
              <a:rPr lang="en-US" b="0" dirty="0"/>
              <a:t>We expect sales and new launches will show a growth of 30 – 40% on year on year basis in Q3 FY’18 primarily because of lower base of Q3 FY’17 (demonetization period) as well as improvement in customer confidence</a:t>
            </a:r>
          </a:p>
          <a:p>
            <a:pPr>
              <a:spcAft>
                <a:spcPts val="150"/>
              </a:spcAft>
              <a:buFont typeface="Arial" charset="0"/>
              <a:buChar char="•"/>
            </a:pPr>
            <a:r>
              <a:rPr lang="en-US" b="0" dirty="0"/>
              <a:t>States like Maharashtra where RERA has been effectively implemented will gain most with improving customer confidence</a:t>
            </a:r>
          </a:p>
          <a:p>
            <a:pPr>
              <a:spcAft>
                <a:spcPts val="150"/>
              </a:spcAft>
              <a:buFont typeface="Arial" charset="0"/>
              <a:buChar char="•"/>
            </a:pPr>
            <a:r>
              <a:rPr lang="en-US" b="0" dirty="0"/>
              <a:t>Many states have not yet started resolving customer grievances under RERA act or have come up with an effective RERA website. Such delays will hold back revival of customer confidence in these states</a:t>
            </a:r>
          </a:p>
          <a:p>
            <a:pPr>
              <a:spcAft>
                <a:spcPts val="150"/>
              </a:spcAft>
              <a:buFont typeface="Arial" charset="0"/>
              <a:buChar char="•"/>
            </a:pPr>
            <a:r>
              <a:rPr lang="en-US" b="0" dirty="0"/>
              <a:t>Effective rate of 12% of GST has been a dampener for the under-construction property buyer as developers have not been clear on input tax credit. Sector is expectantly looking forward to November GST council meeting to get some respite on the rate</a:t>
            </a:r>
          </a:p>
          <a:p>
            <a:pPr>
              <a:spcAft>
                <a:spcPts val="150"/>
              </a:spcAft>
              <a:buFont typeface="Arial" charset="0"/>
              <a:buChar char="•"/>
            </a:pPr>
            <a:r>
              <a:rPr lang="en-US" b="0" dirty="0"/>
              <a:t>Inclusion of immovable property in GST will be another big reform which can create short term hurdle in industry. Though this will be discussed in November GST council meeting but getting it through will not be that easy</a:t>
            </a:r>
          </a:p>
        </p:txBody>
      </p:sp>
    </p:spTree>
    <p:extLst>
      <p:ext uri="{BB962C8B-B14F-4D97-AF65-F5344CB8AC3E}">
        <p14:creationId xmlns:p14="http://schemas.microsoft.com/office/powerpoint/2010/main" val="173873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991600" cy="831850"/>
          </a:xfrm>
        </p:spPr>
        <p:txBody>
          <a:bodyPr/>
          <a:lstStyle/>
          <a:p>
            <a:r>
              <a:rPr lang="en-US" dirty="0"/>
              <a:t>Residential Landscape: Top-9 cities as of Q2 FY’18</a:t>
            </a:r>
            <a:endParaRPr lang="en-US" b="0" dirty="0"/>
          </a:p>
        </p:txBody>
      </p:sp>
      <p:sp>
        <p:nvSpPr>
          <p:cNvPr id="126" name="TextBox 125"/>
          <p:cNvSpPr txBox="1"/>
          <p:nvPr/>
        </p:nvSpPr>
        <p:spPr>
          <a:xfrm>
            <a:off x="986738" y="6143373"/>
            <a:ext cx="8547680" cy="646331"/>
          </a:xfrm>
          <a:prstGeom prst="rect">
            <a:avLst/>
          </a:prstGeom>
          <a:noFill/>
        </p:spPr>
        <p:txBody>
          <a:bodyPr wrap="square" rtlCol="0">
            <a:spAutoFit/>
          </a:bodyPr>
          <a:lstStyle/>
          <a:p>
            <a:pPr algn="l"/>
            <a:r>
              <a:rPr lang="en-US" sz="900" dirty="0">
                <a:solidFill>
                  <a:srgbClr val="000000"/>
                </a:solidFill>
                <a:latin typeface="+mn-lt"/>
              </a:rPr>
              <a:t>Notes: </a:t>
            </a:r>
          </a:p>
          <a:p>
            <a:pPr algn="l"/>
            <a:r>
              <a:rPr lang="en-US" sz="900" dirty="0">
                <a:solidFill>
                  <a:srgbClr val="000000"/>
                </a:solidFill>
                <a:latin typeface="+mn-lt"/>
              </a:rPr>
              <a:t>1. Y-o-Y is comparison between the corresponding quarter of the previous year and the current quarter</a:t>
            </a:r>
          </a:p>
          <a:p>
            <a:pPr algn="l"/>
            <a:r>
              <a:rPr lang="en-US" sz="900" dirty="0">
                <a:solidFill>
                  <a:srgbClr val="000000"/>
                </a:solidFill>
                <a:latin typeface="+mn-lt"/>
              </a:rPr>
              <a:t>2. BSP is represented in Rs./</a:t>
            </a:r>
            <a:r>
              <a:rPr lang="en-US" sz="900" dirty="0" err="1">
                <a:solidFill>
                  <a:srgbClr val="000000"/>
                </a:solidFill>
                <a:latin typeface="+mn-lt"/>
              </a:rPr>
              <a:t>sq.ft</a:t>
            </a:r>
            <a:r>
              <a:rPr lang="en-US" sz="900" dirty="0">
                <a:solidFill>
                  <a:srgbClr val="000000"/>
                </a:solidFill>
                <a:latin typeface="+mn-lt"/>
              </a:rPr>
              <a:t>. </a:t>
            </a:r>
          </a:p>
          <a:p>
            <a:pPr algn="l"/>
            <a:r>
              <a:rPr lang="en-US" sz="900" dirty="0">
                <a:solidFill>
                  <a:srgbClr val="000000"/>
                </a:solidFill>
                <a:latin typeface="+mn-lt"/>
              </a:rPr>
              <a:t>3. Inventory overhang is represented in months.</a:t>
            </a:r>
          </a:p>
        </p:txBody>
      </p:sp>
      <p:sp>
        <p:nvSpPr>
          <p:cNvPr id="3" name="TextBox 2"/>
          <p:cNvSpPr txBox="1"/>
          <p:nvPr/>
        </p:nvSpPr>
        <p:spPr>
          <a:xfrm>
            <a:off x="986738" y="1227767"/>
            <a:ext cx="8000149" cy="430887"/>
          </a:xfrm>
          <a:prstGeom prst="rect">
            <a:avLst/>
          </a:prstGeom>
          <a:noFill/>
          <a:ln>
            <a:solidFill>
              <a:srgbClr val="FF0000"/>
            </a:solidFill>
          </a:ln>
        </p:spPr>
        <p:txBody>
          <a:bodyPr wrap="square" rtlCol="0">
            <a:spAutoFit/>
          </a:bodyPr>
          <a:lstStyle/>
          <a:p>
            <a:r>
              <a:rPr lang="en-US" sz="1100" dirty="0"/>
              <a:t>Pune and Noida witnessed steep increase in launches over the previous quarter. Except Gurgaon which saw few big affordable housing allotment, all other cities have seen decline in sales. </a:t>
            </a:r>
            <a:endParaRPr lang="en-IN" sz="1100" dirty="0"/>
          </a:p>
        </p:txBody>
      </p:sp>
      <p:graphicFrame>
        <p:nvGraphicFramePr>
          <p:cNvPr id="33" name="Table 32"/>
          <p:cNvGraphicFramePr>
            <a:graphicFrameLocks noGrp="1"/>
          </p:cNvGraphicFramePr>
          <p:nvPr>
            <p:extLst>
              <p:ext uri="{D42A27DB-BD31-4B8C-83A1-F6EECF244321}">
                <p14:modId xmlns:p14="http://schemas.microsoft.com/office/powerpoint/2010/main" val="1871927793"/>
              </p:ext>
            </p:extLst>
          </p:nvPr>
        </p:nvGraphicFramePr>
        <p:xfrm>
          <a:off x="2147218" y="1799447"/>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Y-o-Y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-91%</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-46%</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(2,960)</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-72%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(50)</a:t>
                      </a:r>
                    </a:p>
                  </a:txBody>
                  <a:tcPr marT="18288" marB="18288" anchor="ctr" horzOverflow="overflow"/>
                </a:tc>
                <a:extLst>
                  <a:ext uri="{0D108BD9-81ED-4DB2-BD59-A6C34878D82A}">
                    <a16:rowId xmlns:a16="http://schemas.microsoft.com/office/drawing/2014/main" val="10004"/>
                  </a:ext>
                </a:extLst>
              </a:tr>
            </a:tbl>
          </a:graphicData>
        </a:graphic>
      </p:graphicFrame>
      <p:sp>
        <p:nvSpPr>
          <p:cNvPr id="35" name="Title 1"/>
          <p:cNvSpPr txBox="1">
            <a:spLocks/>
          </p:cNvSpPr>
          <p:nvPr/>
        </p:nvSpPr>
        <p:spPr bwMode="auto">
          <a:xfrm>
            <a:off x="986738" y="1799448"/>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AHMEDABAD</a:t>
            </a:r>
            <a:endParaRPr lang="en-US" sz="1000" b="0" kern="0" dirty="0">
              <a:solidFill>
                <a:schemeClr val="bg1"/>
              </a:solidFill>
            </a:endParaRPr>
          </a:p>
        </p:txBody>
      </p:sp>
      <p:pic>
        <p:nvPicPr>
          <p:cNvPr id="36" name="Picture 35"/>
          <p:cNvPicPr>
            <a:picLocks noChangeAspect="1"/>
          </p:cNvPicPr>
          <p:nvPr/>
        </p:nvPicPr>
        <p:blipFill rotWithShape="1">
          <a:blip r:embed="rId3"/>
          <a:srcRect l="17933" r="18726"/>
          <a:stretch/>
        </p:blipFill>
        <p:spPr>
          <a:xfrm>
            <a:off x="986738" y="2011423"/>
            <a:ext cx="1014982" cy="1060704"/>
          </a:xfrm>
          <a:prstGeom prst="rect">
            <a:avLst/>
          </a:prstGeom>
        </p:spPr>
      </p:pic>
      <p:sp>
        <p:nvSpPr>
          <p:cNvPr id="37" name="Title 1"/>
          <p:cNvSpPr txBox="1">
            <a:spLocks/>
          </p:cNvSpPr>
          <p:nvPr/>
        </p:nvSpPr>
        <p:spPr bwMode="auto">
          <a:xfrm>
            <a:off x="3781946" y="1797790"/>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BENGALURU</a:t>
            </a:r>
            <a:endParaRPr lang="en-US" sz="1000" b="0" kern="0" dirty="0">
              <a:solidFill>
                <a:schemeClr val="bg1"/>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422696012"/>
              </p:ext>
            </p:extLst>
          </p:nvPr>
        </p:nvGraphicFramePr>
        <p:xfrm>
          <a:off x="4942426" y="1799448"/>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Y-o-Y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-58%</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-27%</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(4,926)</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-19%</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(37)</a:t>
                      </a:r>
                    </a:p>
                  </a:txBody>
                  <a:tcPr marT="18288" marB="18288" anchor="ctr" horzOverflow="overflow"/>
                </a:tc>
                <a:extLst>
                  <a:ext uri="{0D108BD9-81ED-4DB2-BD59-A6C34878D82A}">
                    <a16:rowId xmlns:a16="http://schemas.microsoft.com/office/drawing/2014/main" val="10004"/>
                  </a:ext>
                </a:extLst>
              </a:tr>
            </a:tbl>
          </a:graphicData>
        </a:graphic>
      </p:graphicFrame>
      <p:pic>
        <p:nvPicPr>
          <p:cNvPr id="41" name="Picture 40"/>
          <p:cNvPicPr>
            <a:picLocks noChangeAspect="1"/>
          </p:cNvPicPr>
          <p:nvPr/>
        </p:nvPicPr>
        <p:blipFill rotWithShape="1">
          <a:blip r:embed="rId4"/>
          <a:srcRect l="11170" r="17366"/>
          <a:stretch/>
        </p:blipFill>
        <p:spPr>
          <a:xfrm>
            <a:off x="3781946" y="2011312"/>
            <a:ext cx="1012031" cy="1060704"/>
          </a:xfrm>
          <a:prstGeom prst="rect">
            <a:avLst/>
          </a:prstGeom>
        </p:spPr>
      </p:pic>
      <p:graphicFrame>
        <p:nvGraphicFramePr>
          <p:cNvPr id="42" name="Table 41"/>
          <p:cNvGraphicFramePr>
            <a:graphicFrameLocks noGrp="1"/>
          </p:cNvGraphicFramePr>
          <p:nvPr>
            <p:extLst>
              <p:ext uri="{D42A27DB-BD31-4B8C-83A1-F6EECF244321}">
                <p14:modId xmlns:p14="http://schemas.microsoft.com/office/powerpoint/2010/main" val="1262494218"/>
              </p:ext>
            </p:extLst>
          </p:nvPr>
        </p:nvGraphicFramePr>
        <p:xfrm>
          <a:off x="7708774" y="1799448"/>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Y-o-Y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-91%</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-23%</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(5,052)</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-58%</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(40)</a:t>
                      </a:r>
                    </a:p>
                  </a:txBody>
                  <a:tcPr marT="18288" marB="18288" anchor="ctr" horzOverflow="overflow"/>
                </a:tc>
                <a:extLst>
                  <a:ext uri="{0D108BD9-81ED-4DB2-BD59-A6C34878D82A}">
                    <a16:rowId xmlns:a16="http://schemas.microsoft.com/office/drawing/2014/main" val="10004"/>
                  </a:ext>
                </a:extLst>
              </a:tr>
            </a:tbl>
          </a:graphicData>
        </a:graphic>
      </p:graphicFrame>
      <p:sp>
        <p:nvSpPr>
          <p:cNvPr id="44" name="Title 1"/>
          <p:cNvSpPr txBox="1">
            <a:spLocks/>
          </p:cNvSpPr>
          <p:nvPr/>
        </p:nvSpPr>
        <p:spPr bwMode="auto">
          <a:xfrm>
            <a:off x="6548294" y="1799448"/>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CHENNAI</a:t>
            </a:r>
            <a:endParaRPr lang="en-US" sz="1000" b="0" kern="0" dirty="0">
              <a:solidFill>
                <a:schemeClr val="bg1"/>
              </a:solidFill>
            </a:endParaRPr>
          </a:p>
        </p:txBody>
      </p:sp>
      <p:pic>
        <p:nvPicPr>
          <p:cNvPr id="47" name="Picture 46"/>
          <p:cNvPicPr>
            <a:picLocks noChangeAspect="1"/>
          </p:cNvPicPr>
          <p:nvPr/>
        </p:nvPicPr>
        <p:blipFill rotWithShape="1">
          <a:blip r:embed="rId5"/>
          <a:srcRect l="17572" t="-1122" r="18639" b="1122"/>
          <a:stretch/>
        </p:blipFill>
        <p:spPr>
          <a:xfrm>
            <a:off x="6548294" y="2012970"/>
            <a:ext cx="1014413" cy="1060704"/>
          </a:xfrm>
          <a:prstGeom prst="rect">
            <a:avLst/>
          </a:prstGeom>
        </p:spPr>
      </p:pic>
      <p:graphicFrame>
        <p:nvGraphicFramePr>
          <p:cNvPr id="52" name="Table 51"/>
          <p:cNvGraphicFramePr>
            <a:graphicFrameLocks noGrp="1"/>
          </p:cNvGraphicFramePr>
          <p:nvPr>
            <p:extLst>
              <p:ext uri="{D42A27DB-BD31-4B8C-83A1-F6EECF244321}">
                <p14:modId xmlns:p14="http://schemas.microsoft.com/office/powerpoint/2010/main" val="2494099199"/>
              </p:ext>
            </p:extLst>
          </p:nvPr>
        </p:nvGraphicFramePr>
        <p:xfrm>
          <a:off x="2147218" y="3270153"/>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85%</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+60%</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9%</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(6,024)</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47%</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(35)</a:t>
                      </a:r>
                    </a:p>
                  </a:txBody>
                  <a:tcPr marT="18288" marB="18288" anchor="ctr" horzOverflow="overflow"/>
                </a:tc>
                <a:extLst>
                  <a:ext uri="{0D108BD9-81ED-4DB2-BD59-A6C34878D82A}">
                    <a16:rowId xmlns:a16="http://schemas.microsoft.com/office/drawing/2014/main" val="10004"/>
                  </a:ext>
                </a:extLst>
              </a:tr>
            </a:tbl>
          </a:graphicData>
        </a:graphic>
      </p:graphicFrame>
      <p:sp>
        <p:nvSpPr>
          <p:cNvPr id="53" name="Title 1"/>
          <p:cNvSpPr txBox="1">
            <a:spLocks/>
          </p:cNvSpPr>
          <p:nvPr/>
        </p:nvSpPr>
        <p:spPr bwMode="auto">
          <a:xfrm>
            <a:off x="986738" y="3270154"/>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GURUGRAM</a:t>
            </a:r>
            <a:endParaRPr lang="en-US" sz="1000" b="0" kern="0" dirty="0">
              <a:solidFill>
                <a:schemeClr val="bg1"/>
              </a:solidFill>
            </a:endParaRPr>
          </a:p>
        </p:txBody>
      </p:sp>
      <p:pic>
        <p:nvPicPr>
          <p:cNvPr id="54" name="Picture 53"/>
          <p:cNvPicPr>
            <a:picLocks noChangeAspect="1"/>
          </p:cNvPicPr>
          <p:nvPr/>
        </p:nvPicPr>
        <p:blipFill>
          <a:blip r:embed="rId6"/>
          <a:stretch>
            <a:fillRect/>
          </a:stretch>
        </p:blipFill>
        <p:spPr>
          <a:xfrm>
            <a:off x="986738" y="3482129"/>
            <a:ext cx="1014984" cy="1064625"/>
          </a:xfrm>
          <a:prstGeom prst="rect">
            <a:avLst/>
          </a:prstGeom>
        </p:spPr>
      </p:pic>
      <p:graphicFrame>
        <p:nvGraphicFramePr>
          <p:cNvPr id="55" name="Table 54"/>
          <p:cNvGraphicFramePr>
            <a:graphicFrameLocks noGrp="1"/>
          </p:cNvGraphicFramePr>
          <p:nvPr>
            <p:extLst>
              <p:ext uri="{D42A27DB-BD31-4B8C-83A1-F6EECF244321}">
                <p14:modId xmlns:p14="http://schemas.microsoft.com/office/powerpoint/2010/main" val="1651899385"/>
              </p:ext>
            </p:extLst>
          </p:nvPr>
        </p:nvGraphicFramePr>
        <p:xfrm>
          <a:off x="4942426" y="3270153"/>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-89%</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-18%</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(4,132)</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-39%</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(29)</a:t>
                      </a:r>
                    </a:p>
                  </a:txBody>
                  <a:tcPr marT="18288" marB="18288" anchor="ctr" horzOverflow="overflow"/>
                </a:tc>
                <a:extLst>
                  <a:ext uri="{0D108BD9-81ED-4DB2-BD59-A6C34878D82A}">
                    <a16:rowId xmlns:a16="http://schemas.microsoft.com/office/drawing/2014/main" val="10004"/>
                  </a:ext>
                </a:extLst>
              </a:tr>
            </a:tbl>
          </a:graphicData>
        </a:graphic>
      </p:graphicFrame>
      <p:sp>
        <p:nvSpPr>
          <p:cNvPr id="56" name="Title 1"/>
          <p:cNvSpPr txBox="1">
            <a:spLocks/>
          </p:cNvSpPr>
          <p:nvPr/>
        </p:nvSpPr>
        <p:spPr bwMode="auto">
          <a:xfrm>
            <a:off x="3781946" y="3270154"/>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HYDERABAD</a:t>
            </a:r>
            <a:endParaRPr lang="en-US" sz="1000" b="0" kern="0" dirty="0">
              <a:solidFill>
                <a:schemeClr val="bg1"/>
              </a:solidFill>
            </a:endParaRPr>
          </a:p>
        </p:txBody>
      </p:sp>
      <p:pic>
        <p:nvPicPr>
          <p:cNvPr id="57" name="Picture 56"/>
          <p:cNvPicPr>
            <a:picLocks noChangeAspect="1"/>
          </p:cNvPicPr>
          <p:nvPr/>
        </p:nvPicPr>
        <p:blipFill rotWithShape="1">
          <a:blip r:embed="rId7"/>
          <a:srcRect l="22311" r="22995"/>
          <a:stretch/>
        </p:blipFill>
        <p:spPr>
          <a:xfrm>
            <a:off x="3781946" y="3482129"/>
            <a:ext cx="1015246" cy="1060704"/>
          </a:xfrm>
          <a:prstGeom prst="rect">
            <a:avLst/>
          </a:prstGeom>
        </p:spPr>
      </p:pic>
      <p:graphicFrame>
        <p:nvGraphicFramePr>
          <p:cNvPr id="58" name="Table 57"/>
          <p:cNvGraphicFramePr>
            <a:graphicFrameLocks noGrp="1"/>
          </p:cNvGraphicFramePr>
          <p:nvPr>
            <p:extLst>
              <p:ext uri="{D42A27DB-BD31-4B8C-83A1-F6EECF244321}">
                <p14:modId xmlns:p14="http://schemas.microsoft.com/office/powerpoint/2010/main" val="3386893606"/>
              </p:ext>
            </p:extLst>
          </p:nvPr>
        </p:nvGraphicFramePr>
        <p:xfrm>
          <a:off x="7708774" y="3253461"/>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-92%</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-21%</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(3,831)</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-26%</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(39)</a:t>
                      </a:r>
                    </a:p>
                  </a:txBody>
                  <a:tcPr marT="18288" marB="18288" anchor="ctr" horzOverflow="overflow"/>
                </a:tc>
                <a:extLst>
                  <a:ext uri="{0D108BD9-81ED-4DB2-BD59-A6C34878D82A}">
                    <a16:rowId xmlns:a16="http://schemas.microsoft.com/office/drawing/2014/main" val="10004"/>
                  </a:ext>
                </a:extLst>
              </a:tr>
            </a:tbl>
          </a:graphicData>
        </a:graphic>
      </p:graphicFrame>
      <p:sp>
        <p:nvSpPr>
          <p:cNvPr id="59" name="Title 1"/>
          <p:cNvSpPr txBox="1">
            <a:spLocks/>
          </p:cNvSpPr>
          <p:nvPr/>
        </p:nvSpPr>
        <p:spPr bwMode="auto">
          <a:xfrm>
            <a:off x="6548294" y="3253461"/>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KOLKATA</a:t>
            </a:r>
            <a:endParaRPr lang="en-US" sz="1000" b="0" kern="0" dirty="0">
              <a:solidFill>
                <a:schemeClr val="bg1"/>
              </a:solidFill>
            </a:endParaRPr>
          </a:p>
        </p:txBody>
      </p:sp>
      <p:pic>
        <p:nvPicPr>
          <p:cNvPr id="60" name="Picture 59"/>
          <p:cNvPicPr>
            <a:picLocks noChangeAspect="1"/>
          </p:cNvPicPr>
          <p:nvPr/>
        </p:nvPicPr>
        <p:blipFill rotWithShape="1">
          <a:blip r:embed="rId8"/>
          <a:srcRect l="31303" r="26583"/>
          <a:stretch/>
        </p:blipFill>
        <p:spPr>
          <a:xfrm>
            <a:off x="6548294" y="3466983"/>
            <a:ext cx="1012411" cy="1060704"/>
          </a:xfrm>
          <a:prstGeom prst="rect">
            <a:avLst/>
          </a:prstGeom>
        </p:spPr>
      </p:pic>
      <p:sp>
        <p:nvSpPr>
          <p:cNvPr id="61" name="Title 1"/>
          <p:cNvSpPr txBox="1">
            <a:spLocks/>
          </p:cNvSpPr>
          <p:nvPr/>
        </p:nvSpPr>
        <p:spPr bwMode="auto">
          <a:xfrm>
            <a:off x="986738" y="4705105"/>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MUMBAI</a:t>
            </a:r>
            <a:endParaRPr lang="en-US" sz="1000" b="0" kern="0" dirty="0">
              <a:solidFill>
                <a:schemeClr val="bg1"/>
              </a:solidFill>
            </a:endParaRPr>
          </a:p>
        </p:txBody>
      </p:sp>
      <p:graphicFrame>
        <p:nvGraphicFramePr>
          <p:cNvPr id="62" name="Table 61"/>
          <p:cNvGraphicFramePr>
            <a:graphicFrameLocks noGrp="1"/>
          </p:cNvGraphicFramePr>
          <p:nvPr>
            <p:extLst>
              <p:ext uri="{D42A27DB-BD31-4B8C-83A1-F6EECF244321}">
                <p14:modId xmlns:p14="http://schemas.microsoft.com/office/powerpoint/2010/main" val="4087132865"/>
              </p:ext>
            </p:extLst>
          </p:nvPr>
        </p:nvGraphicFramePr>
        <p:xfrm>
          <a:off x="2147218" y="4706763"/>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19%</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6%</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(8,672)</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-26%</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(54)</a:t>
                      </a:r>
                    </a:p>
                  </a:txBody>
                  <a:tcPr marT="18288" marB="18288" anchor="ctr" horzOverflow="overflow"/>
                </a:tc>
                <a:extLst>
                  <a:ext uri="{0D108BD9-81ED-4DB2-BD59-A6C34878D82A}">
                    <a16:rowId xmlns:a16="http://schemas.microsoft.com/office/drawing/2014/main" val="10004"/>
                  </a:ext>
                </a:extLst>
              </a:tr>
            </a:tbl>
          </a:graphicData>
        </a:graphic>
      </p:graphicFrame>
      <p:pic>
        <p:nvPicPr>
          <p:cNvPr id="63" name="Picture 62"/>
          <p:cNvPicPr>
            <a:picLocks noChangeAspect="1"/>
          </p:cNvPicPr>
          <p:nvPr/>
        </p:nvPicPr>
        <p:blipFill rotWithShape="1">
          <a:blip r:embed="rId9"/>
          <a:srcRect l="13469" r="14814"/>
          <a:stretch/>
        </p:blipFill>
        <p:spPr>
          <a:xfrm>
            <a:off x="986738" y="4918627"/>
            <a:ext cx="1015622" cy="1060704"/>
          </a:xfrm>
          <a:prstGeom prst="rect">
            <a:avLst/>
          </a:prstGeom>
        </p:spPr>
      </p:pic>
      <p:sp>
        <p:nvSpPr>
          <p:cNvPr id="64" name="Title 1"/>
          <p:cNvSpPr txBox="1">
            <a:spLocks/>
          </p:cNvSpPr>
          <p:nvPr/>
        </p:nvSpPr>
        <p:spPr bwMode="auto">
          <a:xfrm>
            <a:off x="3781946" y="4719114"/>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NOIDA</a:t>
            </a:r>
            <a:endParaRPr lang="en-US" sz="1000" b="0" kern="0" dirty="0">
              <a:solidFill>
                <a:schemeClr val="bg1"/>
              </a:solidFill>
            </a:endParaRPr>
          </a:p>
        </p:txBody>
      </p:sp>
      <p:graphicFrame>
        <p:nvGraphicFramePr>
          <p:cNvPr id="65" name="Table 64"/>
          <p:cNvGraphicFramePr>
            <a:graphicFrameLocks noGrp="1"/>
          </p:cNvGraphicFramePr>
          <p:nvPr>
            <p:extLst>
              <p:ext uri="{D42A27DB-BD31-4B8C-83A1-F6EECF244321}">
                <p14:modId xmlns:p14="http://schemas.microsoft.com/office/powerpoint/2010/main" val="4039140912"/>
              </p:ext>
            </p:extLst>
          </p:nvPr>
        </p:nvGraphicFramePr>
        <p:xfrm>
          <a:off x="4942426" y="4720772"/>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-51%</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-29%</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(3,896)</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-26%</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(68)</a:t>
                      </a:r>
                    </a:p>
                  </a:txBody>
                  <a:tcPr marT="18288" marB="18288" anchor="ctr" horzOverflow="overflow"/>
                </a:tc>
                <a:extLst>
                  <a:ext uri="{0D108BD9-81ED-4DB2-BD59-A6C34878D82A}">
                    <a16:rowId xmlns:a16="http://schemas.microsoft.com/office/drawing/2014/main" val="10004"/>
                  </a:ext>
                </a:extLst>
              </a:tr>
            </a:tbl>
          </a:graphicData>
        </a:graphic>
      </p:graphicFrame>
      <p:pic>
        <p:nvPicPr>
          <p:cNvPr id="66" name="Picture 65"/>
          <p:cNvPicPr>
            <a:picLocks/>
          </p:cNvPicPr>
          <p:nvPr/>
        </p:nvPicPr>
        <p:blipFill rotWithShape="1">
          <a:blip r:embed="rId10"/>
          <a:srcRect l="26068" r="21066"/>
          <a:stretch/>
        </p:blipFill>
        <p:spPr>
          <a:xfrm>
            <a:off x="3781946" y="4932636"/>
            <a:ext cx="1014984" cy="1060704"/>
          </a:xfrm>
          <a:prstGeom prst="rect">
            <a:avLst/>
          </a:prstGeom>
        </p:spPr>
      </p:pic>
      <p:graphicFrame>
        <p:nvGraphicFramePr>
          <p:cNvPr id="67" name="Table 66"/>
          <p:cNvGraphicFramePr>
            <a:graphicFrameLocks noGrp="1"/>
          </p:cNvGraphicFramePr>
          <p:nvPr>
            <p:extLst>
              <p:ext uri="{D42A27DB-BD31-4B8C-83A1-F6EECF244321}">
                <p14:modId xmlns:p14="http://schemas.microsoft.com/office/powerpoint/2010/main" val="1940204824"/>
              </p:ext>
            </p:extLst>
          </p:nvPr>
        </p:nvGraphicFramePr>
        <p:xfrm>
          <a:off x="7708774" y="4683928"/>
          <a:ext cx="1371600" cy="1304612"/>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tblGrid>
              <a:tr h="201168">
                <a:tc gridSpan="2">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1" i="0" u="none" strike="noStrike" kern="1200" cap="none" normalizeH="0" baseline="0" dirty="0">
                          <a:ln>
                            <a:noFill/>
                          </a:ln>
                          <a:solidFill>
                            <a:schemeClr val="bg1"/>
                          </a:solidFill>
                          <a:effectLst/>
                          <a:latin typeface="+mn-lt"/>
                          <a:ea typeface="ＭＳ Ｐゴシック" panose="020B0600070205080204" pitchFamily="34" charset="-128"/>
                          <a:cs typeface="+mn-cs"/>
                        </a:rPr>
                        <a:t>Y-o-Y</a:t>
                      </a:r>
                      <a:r>
                        <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rPr>
                        <a:t> (%)</a:t>
                      </a:r>
                    </a:p>
                  </a:txBody>
                  <a:tcPr marT="45754" marB="45754" anchor="ctr" horzOverflow="overflow">
                    <a:solidFill>
                      <a:schemeClr val="accent1"/>
                    </a:solidFill>
                  </a:tcPr>
                </a:tc>
                <a:tc hMerge="1">
                  <a:txBody>
                    <a:bodyPr/>
                    <a:lstStyle/>
                    <a:p>
                      <a:pPr marL="0" marR="0" lvl="0" indent="0" algn="ctr"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45754" marB="45754" horzOverflow="overflow"/>
                </a:tc>
                <a:extLst>
                  <a:ext uri="{0D108BD9-81ED-4DB2-BD59-A6C34878D82A}">
                    <a16:rowId xmlns:a16="http://schemas.microsoft.com/office/drawing/2014/main" val="10000"/>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Launches</a:t>
                      </a: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-37%</a:t>
                      </a:r>
                    </a:p>
                  </a:txBody>
                  <a:tcPr marT="18288" marB="18288" anchor="ctr" horzOverflow="overflow"/>
                </a:tc>
                <a:extLst>
                  <a:ext uri="{0D108BD9-81ED-4DB2-BD59-A6C34878D82A}">
                    <a16:rowId xmlns:a16="http://schemas.microsoft.com/office/drawing/2014/main" val="10001"/>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Sales</a:t>
                      </a:r>
                      <a:endParaRPr kumimoji="0" lang="en-US" altLang="en-US" sz="800" b="1" i="0" u="none" strike="noStrike" cap="none" normalizeH="0" baseline="0" dirty="0">
                        <a:ln>
                          <a:noFill/>
                        </a:ln>
                        <a:solidFill>
                          <a:schemeClr val="bg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-32%</a:t>
                      </a:r>
                    </a:p>
                  </a:txBody>
                  <a:tcPr marT="18288" marB="18288" anchor="ctr" horzOverflow="overflow"/>
                </a:tc>
                <a:extLst>
                  <a:ext uri="{0D108BD9-81ED-4DB2-BD59-A6C34878D82A}">
                    <a16:rowId xmlns:a16="http://schemas.microsoft.com/office/drawing/2014/main" val="10002"/>
                  </a:ext>
                </a:extLst>
              </a:tr>
              <a:tr h="265176">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u="none" strike="noStrike" cap="none" normalizeH="0" baseline="0" dirty="0">
                          <a:ln>
                            <a:noFill/>
                          </a:ln>
                          <a:effectLst/>
                          <a:latin typeface="+mj-lt"/>
                        </a:rPr>
                        <a:t>BSP</a:t>
                      </a:r>
                      <a:endParaRPr kumimoji="0" lang="en-US" altLang="en-US" sz="800" b="1"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tc>
                  <a:txBody>
                    <a:bodyPr/>
                    <a:lstStyle>
                      <a:lvl1pPr eaLnBrk="0" hangingPunct="0">
                        <a:spcBef>
                          <a:spcPct val="5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1pPr>
                      <a:lvl2pPr marL="196850" eaLnBrk="0" hangingPunct="0">
                        <a:spcBef>
                          <a:spcPct val="30000"/>
                        </a:spcBef>
                        <a:buClr>
                          <a:schemeClr val="tx1"/>
                        </a:buClr>
                        <a:buFont typeface="Times New Roman" panose="02020603050405020304" pitchFamily="18" charset="0"/>
                        <a:defRPr>
                          <a:solidFill>
                            <a:schemeClr val="tx1"/>
                          </a:solidFill>
                          <a:latin typeface="Arial Narrow" panose="020B0606020202030204" pitchFamily="34" charset="0"/>
                          <a:ea typeface="ＭＳ Ｐゴシック" panose="020B0600070205080204" pitchFamily="34" charset="-128"/>
                        </a:defRPr>
                      </a:lvl2pPr>
                      <a:lvl3pPr marL="352425" eaLnBrk="0" hangingPunct="0">
                        <a:spcBef>
                          <a:spcPct val="30000"/>
                        </a:spcBef>
                        <a:buClr>
                          <a:schemeClr val="tx1"/>
                        </a:buClr>
                        <a:buFont typeface="Times New Roman" panose="02020603050405020304" pitchFamily="18" charset="0"/>
                        <a:defRPr sz="2000">
                          <a:solidFill>
                            <a:schemeClr val="tx1"/>
                          </a:solidFill>
                          <a:latin typeface="Arial Narrow" panose="020B0606020202030204" pitchFamily="34" charset="0"/>
                          <a:ea typeface="ＭＳ Ｐゴシック" panose="020B0600070205080204" pitchFamily="34" charset="-128"/>
                        </a:defRPr>
                      </a:lvl3pPr>
                      <a:lvl4pPr marL="508000" eaLnBrk="0" hangingPunct="0">
                        <a:spcBef>
                          <a:spcPct val="30000"/>
                        </a:spcBef>
                        <a:buClr>
                          <a:schemeClr val="tx1"/>
                        </a:buClr>
                        <a:buFont typeface="Times New Roman" panose="02020603050405020304" pitchFamily="18" charset="0"/>
                        <a:defRPr sz="1400">
                          <a:solidFill>
                            <a:schemeClr val="tx1"/>
                          </a:solidFill>
                          <a:latin typeface="Arial Narrow" panose="020B0606020202030204" pitchFamily="34" charset="0"/>
                          <a:ea typeface="ＭＳ Ｐゴシック" panose="020B0600070205080204" pitchFamily="34" charset="-128"/>
                        </a:defRPr>
                      </a:lvl4pPr>
                      <a:lvl5pPr marL="663575" eaLnBrk="0" hangingPunct="0">
                        <a:spcBef>
                          <a:spcPct val="30000"/>
                        </a:spcBef>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5pPr>
                      <a:lvl6pPr marL="11207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6pPr>
                      <a:lvl7pPr marL="15779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7pPr>
                      <a:lvl8pPr marL="20351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8pPr>
                      <a:lvl9pPr marL="2492375" eaLnBrk="0" fontAlgn="base" hangingPunct="0">
                        <a:spcBef>
                          <a:spcPct val="30000"/>
                        </a:spcBef>
                        <a:spcAft>
                          <a:spcPct val="0"/>
                        </a:spcAft>
                        <a:buClr>
                          <a:schemeClr val="tx1"/>
                        </a:buClr>
                        <a:buFont typeface="Times New Roman" panose="02020603050405020304" pitchFamily="18" charset="0"/>
                        <a:defRPr sz="1200">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1%</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kern="1200" cap="none" normalizeH="0" baseline="0" dirty="0">
                          <a:ln>
                            <a:noFill/>
                          </a:ln>
                          <a:solidFill>
                            <a:schemeClr val="tx1"/>
                          </a:solidFill>
                          <a:effectLst/>
                          <a:latin typeface="+mj-lt"/>
                          <a:ea typeface="ＭＳ Ｐゴシック" panose="020B0600070205080204" pitchFamily="34" charset="-128"/>
                          <a:cs typeface="+mn-cs"/>
                        </a:rPr>
                        <a:t>(4,952)</a:t>
                      </a:r>
                      <a:endPar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endParaRPr>
                    </a:p>
                  </a:txBody>
                  <a:tcPr marT="18288" marB="18288" anchor="ctr" horzOverflow="overflow"/>
                </a:tc>
                <a:extLst>
                  <a:ext uri="{0D108BD9-81ED-4DB2-BD59-A6C34878D82A}">
                    <a16:rowId xmlns:a16="http://schemas.microsoft.com/office/drawing/2014/main" val="10003"/>
                  </a:ext>
                </a:extLst>
              </a:tr>
              <a:tr h="265176">
                <a:tc>
                  <a:txBody>
                    <a:bodyPr/>
                    <a:lstStyle/>
                    <a:p>
                      <a:pPr marL="0" marR="0" lvl="0" indent="0" algn="l" defTabSz="914400" rtl="0" eaLnBrk="0" fontAlgn="base" latinLnBrk="0" hangingPunct="0">
                        <a:lnSpc>
                          <a:spcPct val="100000"/>
                        </a:lnSpc>
                        <a:spcBef>
                          <a:spcPct val="5000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Inventory Overhang</a:t>
                      </a:r>
                    </a:p>
                  </a:txBody>
                  <a:tcPr marT="18288" marB="18288" anchor="ctr" horzOverflow="overflow"/>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-96%</a:t>
                      </a:r>
                    </a:p>
                    <a:p>
                      <a:pPr marL="0" marR="0" lvl="0" indent="0" algn="ctr" defTabSz="914400" rtl="0" eaLnBrk="0" fontAlgn="base" latinLnBrk="0" hangingPunct="0">
                        <a:lnSpc>
                          <a:spcPct val="100000"/>
                        </a:lnSpc>
                        <a:spcBef>
                          <a:spcPts val="0"/>
                        </a:spcBef>
                        <a:spcAft>
                          <a:spcPct val="0"/>
                        </a:spcAft>
                        <a:buClr>
                          <a:schemeClr val="tx1"/>
                        </a:buClr>
                        <a:buSzTx/>
                        <a:buFont typeface="Times New Roman" panose="02020603050405020304" pitchFamily="18" charset="0"/>
                        <a:buNone/>
                        <a:tabLst/>
                      </a:pPr>
                      <a:r>
                        <a:rPr kumimoji="0" lang="en-US" altLang="en-US" sz="800" b="0" i="0" u="none" strike="noStrike" cap="none" normalizeH="0" baseline="0" dirty="0">
                          <a:ln>
                            <a:noFill/>
                          </a:ln>
                          <a:solidFill>
                            <a:schemeClr val="tx1"/>
                          </a:solidFill>
                          <a:effectLst/>
                          <a:latin typeface="+mj-lt"/>
                          <a:ea typeface="ＭＳ Ｐゴシック" panose="020B0600070205080204" pitchFamily="34" charset="-128"/>
                        </a:rPr>
                        <a:t>(45)</a:t>
                      </a:r>
                    </a:p>
                  </a:txBody>
                  <a:tcPr marT="18288" marB="18288" anchor="ctr" horzOverflow="overflow"/>
                </a:tc>
                <a:extLst>
                  <a:ext uri="{0D108BD9-81ED-4DB2-BD59-A6C34878D82A}">
                    <a16:rowId xmlns:a16="http://schemas.microsoft.com/office/drawing/2014/main" val="10004"/>
                  </a:ext>
                </a:extLst>
              </a:tr>
            </a:tbl>
          </a:graphicData>
        </a:graphic>
      </p:graphicFrame>
      <p:sp>
        <p:nvSpPr>
          <p:cNvPr id="68" name="Title 1"/>
          <p:cNvSpPr txBox="1">
            <a:spLocks/>
          </p:cNvSpPr>
          <p:nvPr/>
        </p:nvSpPr>
        <p:spPr bwMode="auto">
          <a:xfrm>
            <a:off x="6548294" y="4683928"/>
            <a:ext cx="1014984" cy="199139"/>
          </a:xfrm>
          <a:prstGeom prst="rect">
            <a:avLst/>
          </a:prstGeom>
          <a:solidFill>
            <a:srgbClr val="0070C0"/>
          </a:solidFill>
          <a:ln>
            <a:noFill/>
          </a:ln>
          <a:effectLs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000" kern="0" dirty="0">
                <a:solidFill>
                  <a:schemeClr val="bg1"/>
                </a:solidFill>
              </a:rPr>
              <a:t>PUNE</a:t>
            </a:r>
            <a:endParaRPr lang="en-US" sz="1000" b="0" kern="0" dirty="0">
              <a:solidFill>
                <a:schemeClr val="bg1"/>
              </a:solidFill>
            </a:endParaRPr>
          </a:p>
        </p:txBody>
      </p:sp>
      <p:pic>
        <p:nvPicPr>
          <p:cNvPr id="69" name="Picture 68"/>
          <p:cNvPicPr>
            <a:picLocks noChangeAspect="1"/>
          </p:cNvPicPr>
          <p:nvPr/>
        </p:nvPicPr>
        <p:blipFill rotWithShape="1">
          <a:blip r:embed="rId11"/>
          <a:srcRect l="19141" r="17276"/>
          <a:stretch/>
        </p:blipFill>
        <p:spPr>
          <a:xfrm>
            <a:off x="6548294" y="4897450"/>
            <a:ext cx="1013460" cy="1060704"/>
          </a:xfrm>
          <a:prstGeom prst="rect">
            <a:avLst/>
          </a:prstGeom>
        </p:spPr>
      </p:pic>
    </p:spTree>
    <p:extLst>
      <p:ext uri="{BB962C8B-B14F-4D97-AF65-F5344CB8AC3E}">
        <p14:creationId xmlns:p14="http://schemas.microsoft.com/office/powerpoint/2010/main" val="103641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
            <a:extLst>
              <a:ext uri="{FF2B5EF4-FFF2-40B4-BE49-F238E27FC236}">
                <a16:creationId xmlns:a16="http://schemas.microsoft.com/office/drawing/2014/main" id="{295F3067-8307-4B4F-AC83-01053D7ABC2C}"/>
              </a:ext>
            </a:extLst>
          </p:cNvPr>
          <p:cNvSpPr>
            <a:spLocks noChangeArrowheads="1"/>
          </p:cNvSpPr>
          <p:nvPr/>
        </p:nvSpPr>
        <p:spPr bwMode="auto">
          <a:xfrm>
            <a:off x="8062066" y="1523481"/>
            <a:ext cx="1371600" cy="3025593"/>
          </a:xfrm>
          <a:prstGeom prst="rect">
            <a:avLst/>
          </a:prstGeom>
          <a:solidFill>
            <a:schemeClr val="accent2">
              <a:lumMod val="40000"/>
              <a:lumOff val="60000"/>
            </a:schemeClr>
          </a:solidFill>
          <a:ln w="9525">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2" name="Title 1"/>
          <p:cNvSpPr>
            <a:spLocks noGrp="1"/>
          </p:cNvSpPr>
          <p:nvPr>
            <p:ph type="title"/>
          </p:nvPr>
        </p:nvSpPr>
        <p:spPr>
          <a:xfrm>
            <a:off x="457200" y="163513"/>
            <a:ext cx="8991600" cy="831850"/>
          </a:xfrm>
        </p:spPr>
        <p:txBody>
          <a:bodyPr/>
          <a:lstStyle/>
          <a:p>
            <a:r>
              <a:rPr lang="en-US" dirty="0"/>
              <a:t>Despite festival season, most key parameters were in red</a:t>
            </a:r>
            <a:endParaRPr lang="en-US" dirty="0">
              <a:solidFill>
                <a:srgbClr val="FF0000"/>
              </a:solidFill>
            </a:endParaRPr>
          </a:p>
        </p:txBody>
      </p:sp>
      <p:sp>
        <p:nvSpPr>
          <p:cNvPr id="5" name="Rectangle 3"/>
          <p:cNvSpPr>
            <a:spLocks noChangeArrowheads="1"/>
          </p:cNvSpPr>
          <p:nvPr/>
        </p:nvSpPr>
        <p:spPr bwMode="auto">
          <a:xfrm>
            <a:off x="6643086" y="1535952"/>
            <a:ext cx="1371600" cy="3025593"/>
          </a:xfrm>
          <a:prstGeom prst="rect">
            <a:avLst/>
          </a:prstGeom>
          <a:solidFill>
            <a:schemeClr val="accent3"/>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7" name="Rectangle 5"/>
          <p:cNvSpPr>
            <a:spLocks noChangeArrowheads="1"/>
          </p:cNvSpPr>
          <p:nvPr/>
        </p:nvSpPr>
        <p:spPr bwMode="auto">
          <a:xfrm>
            <a:off x="5252436" y="1535952"/>
            <a:ext cx="1371600" cy="3025593"/>
          </a:xfrm>
          <a:prstGeom prst="rect">
            <a:avLst/>
          </a:prstGeom>
          <a:solidFill>
            <a:schemeClr val="accent2">
              <a:lumMod val="40000"/>
              <a:lumOff val="60000"/>
            </a:schemeClr>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8" name="Rectangle 6"/>
          <p:cNvSpPr>
            <a:spLocks noChangeArrowheads="1"/>
          </p:cNvSpPr>
          <p:nvPr/>
        </p:nvSpPr>
        <p:spPr bwMode="auto">
          <a:xfrm>
            <a:off x="3861786" y="1535952"/>
            <a:ext cx="1371600" cy="3025593"/>
          </a:xfrm>
          <a:prstGeom prst="rect">
            <a:avLst/>
          </a:prstGeom>
          <a:solidFill>
            <a:schemeClr val="accent3"/>
          </a:solidFill>
          <a:ln w="9525" algn="ctr">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 name="Rectangle 7"/>
          <p:cNvSpPr>
            <a:spLocks noChangeArrowheads="1"/>
          </p:cNvSpPr>
          <p:nvPr/>
        </p:nvSpPr>
        <p:spPr bwMode="auto">
          <a:xfrm>
            <a:off x="2471136" y="1535952"/>
            <a:ext cx="1371600" cy="3025593"/>
          </a:xfrm>
          <a:prstGeom prst="rect">
            <a:avLst/>
          </a:prstGeom>
          <a:solidFill>
            <a:schemeClr val="accent2">
              <a:lumMod val="40000"/>
              <a:lumOff val="60000"/>
            </a:schemeClr>
          </a:solidFill>
          <a:ln w="9525">
            <a:solidFill>
              <a:schemeClr val="bg1"/>
            </a:solidFill>
            <a:miter lim="800000"/>
            <a:headEnd/>
            <a:tailEnd/>
          </a:ln>
          <a:effec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 name="Text Box 10"/>
          <p:cNvSpPr txBox="1">
            <a:spLocks noChangeArrowheads="1"/>
          </p:cNvSpPr>
          <p:nvPr/>
        </p:nvSpPr>
        <p:spPr bwMode="auto">
          <a:xfrm>
            <a:off x="482600" y="1760911"/>
            <a:ext cx="1905000" cy="366712"/>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Launches</a:t>
            </a:r>
          </a:p>
        </p:txBody>
      </p:sp>
      <p:sp>
        <p:nvSpPr>
          <p:cNvPr id="12" name="Text Box 11"/>
          <p:cNvSpPr txBox="1">
            <a:spLocks noChangeArrowheads="1"/>
          </p:cNvSpPr>
          <p:nvPr/>
        </p:nvSpPr>
        <p:spPr bwMode="auto">
          <a:xfrm>
            <a:off x="482600" y="2499223"/>
            <a:ext cx="1905000" cy="366713"/>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Sales</a:t>
            </a:r>
          </a:p>
        </p:txBody>
      </p:sp>
      <p:sp>
        <p:nvSpPr>
          <p:cNvPr id="13" name="Text Box 12"/>
          <p:cNvSpPr txBox="1">
            <a:spLocks noChangeArrowheads="1"/>
          </p:cNvSpPr>
          <p:nvPr/>
        </p:nvSpPr>
        <p:spPr bwMode="auto">
          <a:xfrm>
            <a:off x="482600" y="3975850"/>
            <a:ext cx="1905000" cy="366713"/>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Inventory Overhang</a:t>
            </a:r>
          </a:p>
        </p:txBody>
      </p:sp>
      <p:sp>
        <p:nvSpPr>
          <p:cNvPr id="14" name="Line 13"/>
          <p:cNvSpPr>
            <a:spLocks noChangeShapeType="1"/>
          </p:cNvSpPr>
          <p:nvPr/>
        </p:nvSpPr>
        <p:spPr bwMode="auto">
          <a:xfrm>
            <a:off x="2463800" y="1535952"/>
            <a:ext cx="0" cy="356616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14"/>
          <p:cNvSpPr>
            <a:spLocks noChangeShapeType="1"/>
          </p:cNvSpPr>
          <p:nvPr/>
        </p:nvSpPr>
        <p:spPr bwMode="auto">
          <a:xfrm>
            <a:off x="482600" y="4548845"/>
            <a:ext cx="8915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Text Box 15"/>
          <p:cNvSpPr txBox="1">
            <a:spLocks noChangeArrowheads="1"/>
          </p:cNvSpPr>
          <p:nvPr/>
        </p:nvSpPr>
        <p:spPr bwMode="auto">
          <a:xfrm>
            <a:off x="2646680" y="4668373"/>
            <a:ext cx="1005840" cy="365760"/>
          </a:xfrm>
          <a:prstGeom prst="rect">
            <a:avLst/>
          </a:prstGeom>
          <a:solidFill>
            <a:srgbClr val="0070C0"/>
          </a:solidFill>
          <a:ln w="9525" algn="ctr">
            <a:solidFill>
              <a:schemeClr val="bg1"/>
            </a:solidFill>
            <a:miter lim="800000"/>
            <a:headEnd/>
            <a:tailEnd/>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Q2 FY’17</a:t>
            </a:r>
          </a:p>
        </p:txBody>
      </p:sp>
      <p:sp>
        <p:nvSpPr>
          <p:cNvPr id="17" name="Text Box 16"/>
          <p:cNvSpPr txBox="1">
            <a:spLocks noChangeArrowheads="1"/>
          </p:cNvSpPr>
          <p:nvPr/>
        </p:nvSpPr>
        <p:spPr bwMode="auto">
          <a:xfrm>
            <a:off x="5427980" y="4668373"/>
            <a:ext cx="1005840" cy="365760"/>
          </a:xfrm>
          <a:prstGeom prst="rect">
            <a:avLst/>
          </a:prstGeom>
          <a:solidFill>
            <a:srgbClr val="0070C0"/>
          </a:solidFill>
          <a:ln w="9525" algn="ctr">
            <a:solidFill>
              <a:schemeClr val="bg1"/>
            </a:solidFill>
            <a:miter lim="800000"/>
            <a:headEnd/>
            <a:tailEnd/>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Q4 FY’17</a:t>
            </a:r>
          </a:p>
        </p:txBody>
      </p:sp>
      <p:sp>
        <p:nvSpPr>
          <p:cNvPr id="18" name="Text Box 17"/>
          <p:cNvSpPr txBox="1">
            <a:spLocks noChangeArrowheads="1"/>
          </p:cNvSpPr>
          <p:nvPr/>
        </p:nvSpPr>
        <p:spPr bwMode="auto">
          <a:xfrm>
            <a:off x="6818630" y="4668373"/>
            <a:ext cx="1005840" cy="369332"/>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Q1 FY’18</a:t>
            </a:r>
          </a:p>
        </p:txBody>
      </p:sp>
      <p:sp>
        <p:nvSpPr>
          <p:cNvPr id="19" name="Text Box 18"/>
          <p:cNvSpPr txBox="1">
            <a:spLocks noChangeArrowheads="1"/>
          </p:cNvSpPr>
          <p:nvPr/>
        </p:nvSpPr>
        <p:spPr bwMode="auto">
          <a:xfrm>
            <a:off x="8209280" y="4668373"/>
            <a:ext cx="1005840" cy="369332"/>
          </a:xfrm>
          <a:prstGeom prst="rect">
            <a:avLst/>
          </a:prstGeom>
          <a:solidFill>
            <a:srgbClr val="0070C0"/>
          </a:solidFill>
          <a:ln w="9525" algn="ctr">
            <a:solidFill>
              <a:schemeClr val="bg1"/>
            </a:solidFill>
            <a:miter lim="800000"/>
            <a:headEnd/>
            <a:tailEnd/>
          </a:ln>
          <a:effectLst/>
        </p:spPr>
        <p:txBody>
          <a:bodyPr wrap="square">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Q2 FY’18</a:t>
            </a:r>
          </a:p>
        </p:txBody>
      </p:sp>
      <p:sp>
        <p:nvSpPr>
          <p:cNvPr id="24" name="Text Box 23"/>
          <p:cNvSpPr txBox="1">
            <a:spLocks noChangeArrowheads="1"/>
          </p:cNvSpPr>
          <p:nvPr/>
        </p:nvSpPr>
        <p:spPr bwMode="auto">
          <a:xfrm>
            <a:off x="4037330" y="4668373"/>
            <a:ext cx="1005840" cy="365760"/>
          </a:xfrm>
          <a:prstGeom prst="rect">
            <a:avLst/>
          </a:prstGeom>
          <a:solidFill>
            <a:srgbClr val="0070C0"/>
          </a:solidFill>
          <a:ln w="9525" algn="ctr">
            <a:solidFill>
              <a:schemeClr val="bg1"/>
            </a:solidFill>
            <a:miter lim="800000"/>
            <a:headEnd/>
            <a:tailEnd/>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Q3 FY’17</a:t>
            </a:r>
          </a:p>
        </p:txBody>
      </p:sp>
      <p:sp>
        <p:nvSpPr>
          <p:cNvPr id="70" name="Line 69"/>
          <p:cNvSpPr>
            <a:spLocks noChangeShapeType="1"/>
          </p:cNvSpPr>
          <p:nvPr/>
        </p:nvSpPr>
        <p:spPr bwMode="auto">
          <a:xfrm>
            <a:off x="470871" y="3801715"/>
            <a:ext cx="8915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1" name="Line 70"/>
          <p:cNvSpPr>
            <a:spLocks noChangeShapeType="1"/>
          </p:cNvSpPr>
          <p:nvPr/>
        </p:nvSpPr>
        <p:spPr bwMode="auto">
          <a:xfrm>
            <a:off x="482600" y="2345019"/>
            <a:ext cx="8915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2" name="Text Box 11"/>
          <p:cNvSpPr txBox="1">
            <a:spLocks noChangeArrowheads="1"/>
          </p:cNvSpPr>
          <p:nvPr/>
        </p:nvSpPr>
        <p:spPr bwMode="auto">
          <a:xfrm>
            <a:off x="487453" y="3237536"/>
            <a:ext cx="1905000" cy="366713"/>
          </a:xfrm>
          <a:prstGeom prst="rect">
            <a:avLst/>
          </a:prstGeom>
          <a:solidFill>
            <a:schemeClr val="accent1"/>
          </a:solidFill>
          <a:ln>
            <a:noFill/>
          </a:ln>
          <a:effectLst/>
        </p:spPr>
        <p:txBody>
          <a:bodyP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1800" b="0" dirty="0">
                <a:solidFill>
                  <a:schemeClr val="bg1"/>
                </a:solidFill>
              </a:rPr>
              <a:t>Price Trend</a:t>
            </a:r>
          </a:p>
        </p:txBody>
      </p:sp>
      <p:sp>
        <p:nvSpPr>
          <p:cNvPr id="73" name="Line 70"/>
          <p:cNvSpPr>
            <a:spLocks noChangeShapeType="1"/>
          </p:cNvSpPr>
          <p:nvPr/>
        </p:nvSpPr>
        <p:spPr bwMode="auto">
          <a:xfrm>
            <a:off x="482600" y="3084359"/>
            <a:ext cx="89154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 name="Text Box 46"/>
          <p:cNvSpPr txBox="1">
            <a:spLocks noChangeArrowheads="1"/>
          </p:cNvSpPr>
          <p:nvPr/>
        </p:nvSpPr>
        <p:spPr bwMode="auto">
          <a:xfrm>
            <a:off x="2804700" y="19646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14%</a:t>
            </a:r>
          </a:p>
        </p:txBody>
      </p:sp>
      <p:sp>
        <p:nvSpPr>
          <p:cNvPr id="77" name="Text Box 47"/>
          <p:cNvSpPr txBox="1">
            <a:spLocks noChangeArrowheads="1"/>
          </p:cNvSpPr>
          <p:nvPr/>
        </p:nvSpPr>
        <p:spPr bwMode="auto">
          <a:xfrm>
            <a:off x="4230517" y="19646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-8%</a:t>
            </a:r>
          </a:p>
        </p:txBody>
      </p:sp>
      <p:sp>
        <p:nvSpPr>
          <p:cNvPr id="88" name="Text Box 46"/>
          <p:cNvSpPr txBox="1">
            <a:spLocks noChangeArrowheads="1"/>
          </p:cNvSpPr>
          <p:nvPr/>
        </p:nvSpPr>
        <p:spPr bwMode="auto">
          <a:xfrm>
            <a:off x="2804700" y="27324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a:t>
            </a:r>
          </a:p>
        </p:txBody>
      </p:sp>
      <p:sp>
        <p:nvSpPr>
          <p:cNvPr id="89" name="Text Box 47"/>
          <p:cNvSpPr txBox="1">
            <a:spLocks noChangeArrowheads="1"/>
          </p:cNvSpPr>
          <p:nvPr/>
        </p:nvSpPr>
        <p:spPr bwMode="auto">
          <a:xfrm>
            <a:off x="4230517" y="27324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-16%</a:t>
            </a:r>
          </a:p>
        </p:txBody>
      </p:sp>
      <p:sp>
        <p:nvSpPr>
          <p:cNvPr id="120" name="Text Box 46"/>
          <p:cNvSpPr txBox="1">
            <a:spLocks noChangeArrowheads="1"/>
          </p:cNvSpPr>
          <p:nvPr/>
        </p:nvSpPr>
        <p:spPr bwMode="auto">
          <a:xfrm>
            <a:off x="2807208" y="3428663"/>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0%</a:t>
            </a:r>
          </a:p>
        </p:txBody>
      </p:sp>
      <p:sp>
        <p:nvSpPr>
          <p:cNvPr id="121" name="Text Box 47"/>
          <p:cNvSpPr txBox="1">
            <a:spLocks noChangeArrowheads="1"/>
          </p:cNvSpPr>
          <p:nvPr/>
        </p:nvSpPr>
        <p:spPr bwMode="auto">
          <a:xfrm>
            <a:off x="4230517" y="3428663"/>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0%</a:t>
            </a:r>
          </a:p>
        </p:txBody>
      </p:sp>
      <p:sp>
        <p:nvSpPr>
          <p:cNvPr id="128" name="Text Box 46"/>
          <p:cNvSpPr txBox="1">
            <a:spLocks noChangeArrowheads="1"/>
          </p:cNvSpPr>
          <p:nvPr/>
        </p:nvSpPr>
        <p:spPr bwMode="auto">
          <a:xfrm>
            <a:off x="2807208" y="4179281"/>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0%</a:t>
            </a:r>
          </a:p>
        </p:txBody>
      </p:sp>
      <p:sp>
        <p:nvSpPr>
          <p:cNvPr id="129" name="Text Box 47"/>
          <p:cNvSpPr txBox="1">
            <a:spLocks noChangeArrowheads="1"/>
          </p:cNvSpPr>
          <p:nvPr/>
        </p:nvSpPr>
        <p:spPr bwMode="auto">
          <a:xfrm>
            <a:off x="4230517" y="4179281"/>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23%</a:t>
            </a:r>
          </a:p>
        </p:txBody>
      </p:sp>
      <p:sp>
        <p:nvSpPr>
          <p:cNvPr id="64" name="AutoShape 65"/>
          <p:cNvSpPr>
            <a:spLocks noChangeArrowheads="1"/>
          </p:cNvSpPr>
          <p:nvPr/>
        </p:nvSpPr>
        <p:spPr bwMode="auto">
          <a:xfrm>
            <a:off x="5794009" y="3225823"/>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68" name="AutoShape 65"/>
          <p:cNvSpPr>
            <a:spLocks noChangeArrowheads="1"/>
          </p:cNvSpPr>
          <p:nvPr/>
        </p:nvSpPr>
        <p:spPr bwMode="auto">
          <a:xfrm>
            <a:off x="2958402" y="3225823"/>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62" name="Title 1"/>
          <p:cNvSpPr txBox="1">
            <a:spLocks/>
          </p:cNvSpPr>
          <p:nvPr/>
        </p:nvSpPr>
        <p:spPr bwMode="auto">
          <a:xfrm>
            <a:off x="2563936" y="1049212"/>
            <a:ext cx="4778128" cy="38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ctr"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algn="ctr"/>
            <a:r>
              <a:rPr lang="en-US" sz="1800" kern="0" dirty="0"/>
              <a:t>Residential Trends in top-9 cities* Q-o-Q</a:t>
            </a:r>
            <a:endParaRPr lang="en-US" sz="1800" b="0" kern="0" dirty="0"/>
          </a:p>
        </p:txBody>
      </p:sp>
      <p:sp>
        <p:nvSpPr>
          <p:cNvPr id="65" name="TextBox 64"/>
          <p:cNvSpPr txBox="1"/>
          <p:nvPr/>
        </p:nvSpPr>
        <p:spPr>
          <a:xfrm>
            <a:off x="986738" y="6306011"/>
            <a:ext cx="7722973" cy="507831"/>
          </a:xfrm>
          <a:prstGeom prst="rect">
            <a:avLst/>
          </a:prstGeom>
          <a:noFill/>
        </p:spPr>
        <p:txBody>
          <a:bodyPr wrap="square" rtlCol="0">
            <a:spAutoFit/>
          </a:bodyPr>
          <a:lstStyle/>
          <a:p>
            <a:pPr algn="l"/>
            <a:r>
              <a:rPr lang="en-US" sz="900" dirty="0">
                <a:solidFill>
                  <a:srgbClr val="000000"/>
                </a:solidFill>
                <a:latin typeface="+mn-lt"/>
              </a:rPr>
              <a:t>Notes: * Top 9 Cities are Mumbai (including Navi Mumbai &amp; Thane), Pune, Noida (including Greater Noida &amp; Yamuna Expressway), Gurugram (including </a:t>
            </a:r>
            <a:r>
              <a:rPr lang="en-US" sz="900" dirty="0" err="1">
                <a:solidFill>
                  <a:srgbClr val="000000"/>
                </a:solidFill>
                <a:latin typeface="+mn-lt"/>
              </a:rPr>
              <a:t>Bhiwadi</a:t>
            </a:r>
            <a:r>
              <a:rPr lang="en-US" sz="900" dirty="0">
                <a:solidFill>
                  <a:srgbClr val="000000"/>
                </a:solidFill>
                <a:latin typeface="+mn-lt"/>
              </a:rPr>
              <a:t>, Dharuhera &amp; Sohna), Bengaluru, Chennai, Hyderabad, Kolkata and Ahmedabad.</a:t>
            </a:r>
          </a:p>
          <a:p>
            <a:pPr algn="l"/>
            <a:r>
              <a:rPr lang="en-US" sz="900" dirty="0">
                <a:solidFill>
                  <a:srgbClr val="000000"/>
                </a:solidFill>
                <a:latin typeface="+mn-lt"/>
              </a:rPr>
              <a:t>            Analysis includes apartments and villas across the regions.</a:t>
            </a:r>
          </a:p>
        </p:txBody>
      </p:sp>
      <p:sp>
        <p:nvSpPr>
          <p:cNvPr id="69" name="Rectangle 19"/>
          <p:cNvSpPr>
            <a:spLocks noChangeArrowheads="1"/>
          </p:cNvSpPr>
          <p:nvPr/>
        </p:nvSpPr>
        <p:spPr bwMode="auto">
          <a:xfrm>
            <a:off x="1286142" y="5152867"/>
            <a:ext cx="3356321" cy="1061534"/>
          </a:xfrm>
          <a:prstGeom prst="rect">
            <a:avLst/>
          </a:prstGeom>
          <a:no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algn="l" eaLnBrk="1" hangingPunct="1"/>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Strong/Marginal Decline</a:t>
            </a:r>
          </a:p>
          <a:p>
            <a:pPr algn="l" eaLnBrk="1" hangingPunct="1"/>
            <a:endParaRPr lang="en-US" altLang="en-US" sz="1300" dirty="0">
              <a:latin typeface="+mj-lt"/>
              <a:cs typeface="Times New Roman" panose="02020603050405020304" pitchFamily="18" charset="0"/>
              <a:sym typeface="Wingdings" panose="05000000000000000000" pitchFamily="2" charset="2"/>
            </a:endParaRPr>
          </a:p>
          <a:p>
            <a:pPr algn="l"/>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Stable</a:t>
            </a:r>
          </a:p>
          <a:p>
            <a:pPr algn="l"/>
            <a:endPar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endParaRPr>
          </a:p>
          <a:p>
            <a:pPr algn="l"/>
            <a:r>
              <a:rPr lang="en-US" altLang="en-US" sz="1300" dirty="0">
                <a:latin typeface="+mj-lt"/>
                <a:ea typeface="Calibri" panose="020F0502020204030204" pitchFamily="34" charset="0"/>
                <a:cs typeface="Times New Roman" panose="02020603050405020304" pitchFamily="18" charset="0"/>
                <a:sym typeface="Wingdings" panose="05000000000000000000" pitchFamily="2" charset="2"/>
              </a:rPr>
              <a:t>Strong/Marginal Increase</a:t>
            </a:r>
          </a:p>
        </p:txBody>
      </p:sp>
      <p:grpSp>
        <p:nvGrpSpPr>
          <p:cNvPr id="23" name="Group 22"/>
          <p:cNvGrpSpPr/>
          <p:nvPr/>
        </p:nvGrpSpPr>
        <p:grpSpPr>
          <a:xfrm>
            <a:off x="457200" y="5123851"/>
            <a:ext cx="640714" cy="236377"/>
            <a:chOff x="481845" y="4925652"/>
            <a:chExt cx="420823" cy="190559"/>
          </a:xfrm>
        </p:grpSpPr>
        <p:sp>
          <p:nvSpPr>
            <p:cNvPr id="91" name="AutoShape 60"/>
            <p:cNvSpPr>
              <a:spLocks noChangeArrowheads="1"/>
            </p:cNvSpPr>
            <p:nvPr/>
          </p:nvSpPr>
          <p:spPr bwMode="auto">
            <a:xfrm rot="8100000">
              <a:off x="770308" y="4925652"/>
              <a:ext cx="132360" cy="182880"/>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00" name="AutoShape 64"/>
            <p:cNvSpPr>
              <a:spLocks noChangeArrowheads="1"/>
            </p:cNvSpPr>
            <p:nvPr/>
          </p:nvSpPr>
          <p:spPr bwMode="auto">
            <a:xfrm>
              <a:off x="481845" y="4933331"/>
              <a:ext cx="137160" cy="182880"/>
            </a:xfrm>
            <a:prstGeom prst="downArrow">
              <a:avLst>
                <a:gd name="adj1" fmla="val 50000"/>
                <a:gd name="adj2" fmla="val 3090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22" name="Rectangle 21"/>
            <p:cNvSpPr/>
            <p:nvPr/>
          </p:nvSpPr>
          <p:spPr>
            <a:xfrm>
              <a:off x="516670" y="4933331"/>
              <a:ext cx="324665" cy="182880"/>
            </a:xfrm>
            <a:prstGeom prst="rect">
              <a:avLst/>
            </a:prstGeom>
          </p:spPr>
          <p:txBody>
            <a:bodyPr wrap="square" lIns="18288" tIns="18288" rIns="18288" bIns="18288" anchor="ctr">
              <a:noAutofit/>
            </a:bodyPr>
            <a:lstStyle/>
            <a:p>
              <a:r>
                <a:rPr lang="en-US" altLang="en-US" sz="2400" dirty="0">
                  <a:solidFill>
                    <a:srgbClr val="FF0000"/>
                  </a:solidFill>
                  <a:ea typeface="Calibri" panose="020F0502020204030204" pitchFamily="34" charset="0"/>
                  <a:cs typeface="Times New Roman" panose="02020603050405020304" pitchFamily="18" charset="0"/>
                  <a:sym typeface="Wingdings" panose="05000000000000000000" pitchFamily="2" charset="2"/>
                </a:rPr>
                <a:t>/</a:t>
              </a:r>
              <a:endParaRPr lang="en-US" sz="2400" dirty="0">
                <a:solidFill>
                  <a:srgbClr val="FF0000"/>
                </a:solidFill>
              </a:endParaRPr>
            </a:p>
          </p:txBody>
        </p:sp>
      </p:grpSp>
      <p:sp>
        <p:nvSpPr>
          <p:cNvPr id="105" name="AutoShape 65"/>
          <p:cNvSpPr>
            <a:spLocks noChangeArrowheads="1"/>
          </p:cNvSpPr>
          <p:nvPr/>
        </p:nvSpPr>
        <p:spPr bwMode="auto">
          <a:xfrm>
            <a:off x="666030" y="5491884"/>
            <a:ext cx="339539" cy="211285"/>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grpSp>
        <p:nvGrpSpPr>
          <p:cNvPr id="83" name="Group 82"/>
          <p:cNvGrpSpPr/>
          <p:nvPr/>
        </p:nvGrpSpPr>
        <p:grpSpPr>
          <a:xfrm>
            <a:off x="456988" y="5858513"/>
            <a:ext cx="679173" cy="226862"/>
            <a:chOff x="481845" y="4933331"/>
            <a:chExt cx="446083" cy="182888"/>
          </a:xfrm>
        </p:grpSpPr>
        <p:sp>
          <p:nvSpPr>
            <p:cNvPr id="98" name="AutoShape 60"/>
            <p:cNvSpPr>
              <a:spLocks noChangeArrowheads="1"/>
            </p:cNvSpPr>
            <p:nvPr/>
          </p:nvSpPr>
          <p:spPr bwMode="auto">
            <a:xfrm rot="13500000" flipV="1">
              <a:off x="770308" y="4925652"/>
              <a:ext cx="132360" cy="182880"/>
            </a:xfrm>
            <a:prstGeom prst="upArrow">
              <a:avLst>
                <a:gd name="adj1" fmla="val 50000"/>
                <a:gd name="adj2" fmla="val 36806"/>
              </a:avLst>
            </a:prstGeom>
            <a:solidFill>
              <a:srgbClr val="00B05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9" name="AutoShape 64"/>
            <p:cNvSpPr>
              <a:spLocks noChangeArrowheads="1"/>
            </p:cNvSpPr>
            <p:nvPr/>
          </p:nvSpPr>
          <p:spPr bwMode="auto">
            <a:xfrm flipV="1">
              <a:off x="481845" y="4933331"/>
              <a:ext cx="137160" cy="182880"/>
            </a:xfrm>
            <a:prstGeom prst="downArrow">
              <a:avLst>
                <a:gd name="adj1" fmla="val 50000"/>
                <a:gd name="adj2" fmla="val 30903"/>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03" name="Rectangle 102"/>
            <p:cNvSpPr/>
            <p:nvPr/>
          </p:nvSpPr>
          <p:spPr>
            <a:xfrm>
              <a:off x="516670" y="4933339"/>
              <a:ext cx="324665" cy="182880"/>
            </a:xfrm>
            <a:prstGeom prst="rect">
              <a:avLst/>
            </a:prstGeom>
          </p:spPr>
          <p:txBody>
            <a:bodyPr wrap="square" lIns="18288" tIns="18288" rIns="18288" bIns="18288" anchor="ctr">
              <a:noAutofit/>
            </a:bodyPr>
            <a:lstStyle/>
            <a:p>
              <a:r>
                <a:rPr lang="en-US" altLang="en-US" sz="2400" dirty="0">
                  <a:solidFill>
                    <a:srgbClr val="00B050"/>
                  </a:solidFill>
                  <a:ea typeface="Calibri" panose="020F0502020204030204" pitchFamily="34" charset="0"/>
                  <a:cs typeface="Times New Roman" panose="02020603050405020304" pitchFamily="18" charset="0"/>
                  <a:sym typeface="Wingdings" panose="05000000000000000000" pitchFamily="2" charset="2"/>
                </a:rPr>
                <a:t>/</a:t>
              </a:r>
              <a:endParaRPr lang="en-US" sz="2400" dirty="0">
                <a:solidFill>
                  <a:srgbClr val="00B050"/>
                </a:solidFill>
              </a:endParaRPr>
            </a:p>
          </p:txBody>
        </p:sp>
      </p:grpSp>
      <p:sp>
        <p:nvSpPr>
          <p:cNvPr id="3" name="Oval 2"/>
          <p:cNvSpPr/>
          <p:nvPr/>
        </p:nvSpPr>
        <p:spPr bwMode="auto">
          <a:xfrm>
            <a:off x="8036169" y="1437278"/>
            <a:ext cx="1422400" cy="3231096"/>
          </a:xfrm>
          <a:prstGeom prst="ellipse">
            <a:avLst/>
          </a:prstGeom>
          <a:noFill/>
          <a:ln w="9525" cap="flat" cmpd="sng" algn="ctr">
            <a:solidFill>
              <a:srgbClr val="FF0000"/>
            </a:solidFill>
            <a:prstDash val="sys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0" i="0" u="none" strike="noStrike" cap="none" normalizeH="0" baseline="0" dirty="0">
              <a:ln>
                <a:noFill/>
              </a:ln>
              <a:solidFill>
                <a:schemeClr val="tx1"/>
              </a:solidFill>
              <a:effectLst/>
              <a:latin typeface="Arial" charset="0"/>
              <a:cs typeface="Arial" charset="0"/>
            </a:endParaRPr>
          </a:p>
        </p:txBody>
      </p:sp>
      <p:sp>
        <p:nvSpPr>
          <p:cNvPr id="106" name="AutoShape 64"/>
          <p:cNvSpPr>
            <a:spLocks noChangeArrowheads="1"/>
          </p:cNvSpPr>
          <p:nvPr/>
        </p:nvSpPr>
        <p:spPr bwMode="auto">
          <a:xfrm flipV="1">
            <a:off x="2996724" y="1691640"/>
            <a:ext cx="228600" cy="283464"/>
          </a:xfrm>
          <a:prstGeom prst="downArrow">
            <a:avLst>
              <a:gd name="adj1" fmla="val 50000"/>
              <a:gd name="adj2" fmla="val 30903"/>
            </a:avLst>
          </a:prstGeom>
          <a:solidFill>
            <a:srgbClr val="00B050"/>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07" name="AutoShape 60"/>
          <p:cNvSpPr>
            <a:spLocks noChangeArrowheads="1"/>
          </p:cNvSpPr>
          <p:nvPr/>
        </p:nvSpPr>
        <p:spPr bwMode="auto">
          <a:xfrm>
            <a:off x="5820384" y="2429631"/>
            <a:ext cx="228600" cy="283464"/>
          </a:xfrm>
          <a:prstGeom prst="upArrow">
            <a:avLst>
              <a:gd name="adj1" fmla="val 50000"/>
              <a:gd name="adj2" fmla="val 36806"/>
            </a:avLst>
          </a:prstGeom>
          <a:solidFill>
            <a:srgbClr val="00B050">
              <a:alpha val="95000"/>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7" name="AutoShape 64"/>
          <p:cNvSpPr>
            <a:spLocks noChangeArrowheads="1"/>
          </p:cNvSpPr>
          <p:nvPr/>
        </p:nvSpPr>
        <p:spPr bwMode="auto">
          <a:xfrm flipV="1">
            <a:off x="5820384" y="1691640"/>
            <a:ext cx="228600" cy="283464"/>
          </a:xfrm>
          <a:prstGeom prst="downArrow">
            <a:avLst>
              <a:gd name="adj1" fmla="val 50000"/>
              <a:gd name="adj2" fmla="val 30903"/>
            </a:avLst>
          </a:prstGeom>
          <a:solidFill>
            <a:srgbClr val="00B050"/>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23" name="AutoShape 60"/>
          <p:cNvSpPr>
            <a:spLocks noChangeArrowheads="1"/>
          </p:cNvSpPr>
          <p:nvPr/>
        </p:nvSpPr>
        <p:spPr bwMode="auto">
          <a:xfrm rot="10800000">
            <a:off x="5890727" y="3939981"/>
            <a:ext cx="228600" cy="283464"/>
          </a:xfrm>
          <a:prstGeom prst="upArrow">
            <a:avLst>
              <a:gd name="adj1" fmla="val 50000"/>
              <a:gd name="adj2" fmla="val 36806"/>
            </a:avLst>
          </a:prstGeom>
          <a:solidFill>
            <a:srgbClr val="00B05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32" name="AutoShape 65"/>
          <p:cNvSpPr>
            <a:spLocks noChangeArrowheads="1"/>
          </p:cNvSpPr>
          <p:nvPr/>
        </p:nvSpPr>
        <p:spPr bwMode="auto">
          <a:xfrm>
            <a:off x="2958624" y="2514600"/>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33" name="AutoShape 65"/>
          <p:cNvSpPr>
            <a:spLocks noChangeArrowheads="1"/>
          </p:cNvSpPr>
          <p:nvPr/>
        </p:nvSpPr>
        <p:spPr bwMode="auto">
          <a:xfrm>
            <a:off x="2993571" y="3949723"/>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4" name="AutoShape 60"/>
          <p:cNvSpPr>
            <a:spLocks noChangeArrowheads="1"/>
          </p:cNvSpPr>
          <p:nvPr/>
        </p:nvSpPr>
        <p:spPr bwMode="auto">
          <a:xfrm rot="10800000">
            <a:off x="4422541" y="2494537"/>
            <a:ext cx="228600" cy="283464"/>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5" name="AutoShape 60"/>
          <p:cNvSpPr>
            <a:spLocks noChangeArrowheads="1"/>
          </p:cNvSpPr>
          <p:nvPr/>
        </p:nvSpPr>
        <p:spPr bwMode="auto">
          <a:xfrm>
            <a:off x="4422541" y="3886995"/>
            <a:ext cx="228600" cy="283464"/>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7" name="Text Box 47"/>
          <p:cNvSpPr txBox="1">
            <a:spLocks noChangeArrowheads="1"/>
          </p:cNvSpPr>
          <p:nvPr/>
        </p:nvSpPr>
        <p:spPr bwMode="auto">
          <a:xfrm>
            <a:off x="5628360" y="19646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19%</a:t>
            </a:r>
          </a:p>
        </p:txBody>
      </p:sp>
      <p:sp>
        <p:nvSpPr>
          <p:cNvPr id="101" name="Text Box 47"/>
          <p:cNvSpPr txBox="1">
            <a:spLocks noChangeArrowheads="1"/>
          </p:cNvSpPr>
          <p:nvPr/>
        </p:nvSpPr>
        <p:spPr bwMode="auto">
          <a:xfrm>
            <a:off x="5628360" y="2732402"/>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13%</a:t>
            </a:r>
          </a:p>
        </p:txBody>
      </p:sp>
      <p:sp>
        <p:nvSpPr>
          <p:cNvPr id="108" name="Text Box 47"/>
          <p:cNvSpPr txBox="1">
            <a:spLocks noChangeArrowheads="1"/>
          </p:cNvSpPr>
          <p:nvPr/>
        </p:nvSpPr>
        <p:spPr bwMode="auto">
          <a:xfrm>
            <a:off x="5628360" y="3428663"/>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a:t>
            </a:r>
          </a:p>
        </p:txBody>
      </p:sp>
      <p:sp>
        <p:nvSpPr>
          <p:cNvPr id="109" name="Text Box 47"/>
          <p:cNvSpPr txBox="1">
            <a:spLocks noChangeArrowheads="1"/>
          </p:cNvSpPr>
          <p:nvPr/>
        </p:nvSpPr>
        <p:spPr bwMode="auto">
          <a:xfrm>
            <a:off x="5628360" y="4179281"/>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-16%</a:t>
            </a:r>
          </a:p>
        </p:txBody>
      </p:sp>
      <p:sp>
        <p:nvSpPr>
          <p:cNvPr id="110" name="AutoShape 65"/>
          <p:cNvSpPr>
            <a:spLocks noChangeArrowheads="1"/>
          </p:cNvSpPr>
          <p:nvPr/>
        </p:nvSpPr>
        <p:spPr bwMode="auto">
          <a:xfrm>
            <a:off x="4384441" y="3225823"/>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25" name="AutoShape 64"/>
          <p:cNvSpPr>
            <a:spLocks noChangeArrowheads="1"/>
          </p:cNvSpPr>
          <p:nvPr/>
        </p:nvSpPr>
        <p:spPr bwMode="auto">
          <a:xfrm rot="8100000" flipV="1">
            <a:off x="4422541" y="1691640"/>
            <a:ext cx="228600" cy="283464"/>
          </a:xfrm>
          <a:prstGeom prst="downArrow">
            <a:avLst>
              <a:gd name="adj1" fmla="val 50000"/>
              <a:gd name="adj2" fmla="val 30903"/>
            </a:avLst>
          </a:prstGeom>
          <a:solidFill>
            <a:srgbClr val="FF0000"/>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2" name="Text Box 47">
            <a:extLst>
              <a:ext uri="{FF2B5EF4-FFF2-40B4-BE49-F238E27FC236}">
                <a16:creationId xmlns:a16="http://schemas.microsoft.com/office/drawing/2014/main" id="{31737762-15C8-483A-9ECA-04E2839B3842}"/>
              </a:ext>
            </a:extLst>
          </p:cNvPr>
          <p:cNvSpPr txBox="1">
            <a:spLocks noChangeArrowheads="1"/>
          </p:cNvSpPr>
          <p:nvPr/>
        </p:nvSpPr>
        <p:spPr bwMode="auto">
          <a:xfrm>
            <a:off x="6961994" y="1976326"/>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-43%</a:t>
            </a:r>
          </a:p>
        </p:txBody>
      </p:sp>
      <p:sp>
        <p:nvSpPr>
          <p:cNvPr id="93" name="AutoShape 64">
            <a:extLst>
              <a:ext uri="{FF2B5EF4-FFF2-40B4-BE49-F238E27FC236}">
                <a16:creationId xmlns:a16="http://schemas.microsoft.com/office/drawing/2014/main" id="{1461D295-C4F0-4904-88AF-5F33C27F1A5C}"/>
              </a:ext>
            </a:extLst>
          </p:cNvPr>
          <p:cNvSpPr>
            <a:spLocks noChangeArrowheads="1"/>
          </p:cNvSpPr>
          <p:nvPr/>
        </p:nvSpPr>
        <p:spPr bwMode="auto">
          <a:xfrm rot="10800000" flipV="1">
            <a:off x="7154018" y="1691640"/>
            <a:ext cx="228600" cy="283464"/>
          </a:xfrm>
          <a:prstGeom prst="downArrow">
            <a:avLst>
              <a:gd name="adj1" fmla="val 50000"/>
              <a:gd name="adj2" fmla="val 30903"/>
            </a:avLst>
          </a:prstGeom>
          <a:solidFill>
            <a:srgbClr val="FF0000"/>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96" name="AutoShape 60">
            <a:extLst>
              <a:ext uri="{FF2B5EF4-FFF2-40B4-BE49-F238E27FC236}">
                <a16:creationId xmlns:a16="http://schemas.microsoft.com/office/drawing/2014/main" id="{84AE943D-8C25-45AB-A9CF-539333C0342C}"/>
              </a:ext>
            </a:extLst>
          </p:cNvPr>
          <p:cNvSpPr>
            <a:spLocks noChangeArrowheads="1"/>
          </p:cNvSpPr>
          <p:nvPr/>
        </p:nvSpPr>
        <p:spPr bwMode="auto">
          <a:xfrm rot="2700000">
            <a:off x="7180260" y="2441355"/>
            <a:ext cx="228600" cy="336550"/>
          </a:xfrm>
          <a:prstGeom prst="upArrow">
            <a:avLst>
              <a:gd name="adj1" fmla="val 50000"/>
              <a:gd name="adj2" fmla="val 36806"/>
            </a:avLst>
          </a:prstGeom>
          <a:solidFill>
            <a:srgbClr val="00B050">
              <a:alpha val="95000"/>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2" name="Text Box 47">
            <a:extLst>
              <a:ext uri="{FF2B5EF4-FFF2-40B4-BE49-F238E27FC236}">
                <a16:creationId xmlns:a16="http://schemas.microsoft.com/office/drawing/2014/main" id="{00286A4F-7194-4DCC-AC0A-0AB249E2FBB7}"/>
              </a:ext>
            </a:extLst>
          </p:cNvPr>
          <p:cNvSpPr txBox="1">
            <a:spLocks noChangeArrowheads="1"/>
          </p:cNvSpPr>
          <p:nvPr/>
        </p:nvSpPr>
        <p:spPr bwMode="auto">
          <a:xfrm>
            <a:off x="6958584" y="2744126"/>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3%</a:t>
            </a:r>
          </a:p>
        </p:txBody>
      </p:sp>
      <p:sp>
        <p:nvSpPr>
          <p:cNvPr id="113" name="AutoShape 65">
            <a:extLst>
              <a:ext uri="{FF2B5EF4-FFF2-40B4-BE49-F238E27FC236}">
                <a16:creationId xmlns:a16="http://schemas.microsoft.com/office/drawing/2014/main" id="{7EC02EE6-E7FB-424B-9CD1-6655D74548CF}"/>
              </a:ext>
            </a:extLst>
          </p:cNvPr>
          <p:cNvSpPr>
            <a:spLocks noChangeArrowheads="1"/>
          </p:cNvSpPr>
          <p:nvPr/>
        </p:nvSpPr>
        <p:spPr bwMode="auto">
          <a:xfrm>
            <a:off x="7153878" y="3225824"/>
            <a:ext cx="304800" cy="228600"/>
          </a:xfrm>
          <a:prstGeom prst="leftRightArrow">
            <a:avLst>
              <a:gd name="adj1" fmla="val 50000"/>
              <a:gd name="adj2" fmla="val 26667"/>
            </a:avLst>
          </a:prstGeom>
          <a:solidFill>
            <a:srgbClr val="0066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4" name="Text Box 47">
            <a:extLst>
              <a:ext uri="{FF2B5EF4-FFF2-40B4-BE49-F238E27FC236}">
                <a16:creationId xmlns:a16="http://schemas.microsoft.com/office/drawing/2014/main" id="{C3047BE3-C19E-4B85-B100-D88F8389844E}"/>
              </a:ext>
            </a:extLst>
          </p:cNvPr>
          <p:cNvSpPr txBox="1">
            <a:spLocks noChangeArrowheads="1"/>
          </p:cNvSpPr>
          <p:nvPr/>
        </p:nvSpPr>
        <p:spPr bwMode="auto">
          <a:xfrm>
            <a:off x="6958584" y="3428664"/>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a:t>
            </a:r>
          </a:p>
        </p:txBody>
      </p:sp>
      <p:sp>
        <p:nvSpPr>
          <p:cNvPr id="118" name="AutoShape 60">
            <a:extLst>
              <a:ext uri="{FF2B5EF4-FFF2-40B4-BE49-F238E27FC236}">
                <a16:creationId xmlns:a16="http://schemas.microsoft.com/office/drawing/2014/main" id="{887742F1-238F-4ACC-916A-99EFD505E447}"/>
              </a:ext>
            </a:extLst>
          </p:cNvPr>
          <p:cNvSpPr>
            <a:spLocks noChangeArrowheads="1"/>
          </p:cNvSpPr>
          <p:nvPr/>
        </p:nvSpPr>
        <p:spPr bwMode="auto">
          <a:xfrm rot="8100000">
            <a:off x="7215436" y="3910342"/>
            <a:ext cx="228600" cy="336550"/>
          </a:xfrm>
          <a:prstGeom prst="upArrow">
            <a:avLst>
              <a:gd name="adj1" fmla="val 50000"/>
              <a:gd name="adj2" fmla="val 36806"/>
            </a:avLst>
          </a:prstGeom>
          <a:solidFill>
            <a:srgbClr val="00B05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26" name="Text Box 47">
            <a:extLst>
              <a:ext uri="{FF2B5EF4-FFF2-40B4-BE49-F238E27FC236}">
                <a16:creationId xmlns:a16="http://schemas.microsoft.com/office/drawing/2014/main" id="{63002961-FCA1-4138-8852-697DF5820FD3}"/>
              </a:ext>
            </a:extLst>
          </p:cNvPr>
          <p:cNvSpPr txBox="1">
            <a:spLocks noChangeArrowheads="1"/>
          </p:cNvSpPr>
          <p:nvPr/>
        </p:nvSpPr>
        <p:spPr bwMode="auto">
          <a:xfrm>
            <a:off x="6958584" y="4202728"/>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-5%</a:t>
            </a:r>
          </a:p>
        </p:txBody>
      </p:sp>
      <p:sp>
        <p:nvSpPr>
          <p:cNvPr id="80" name="Text Box 47">
            <a:extLst>
              <a:ext uri="{FF2B5EF4-FFF2-40B4-BE49-F238E27FC236}">
                <a16:creationId xmlns:a16="http://schemas.microsoft.com/office/drawing/2014/main" id="{FA1F45F3-C5C4-4D33-814D-325AFDB9498C}"/>
              </a:ext>
            </a:extLst>
          </p:cNvPr>
          <p:cNvSpPr txBox="1">
            <a:spLocks noChangeArrowheads="1"/>
          </p:cNvSpPr>
          <p:nvPr/>
        </p:nvSpPr>
        <p:spPr bwMode="auto">
          <a:xfrm>
            <a:off x="8450819" y="1941158"/>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-25%</a:t>
            </a:r>
          </a:p>
        </p:txBody>
      </p:sp>
      <p:sp>
        <p:nvSpPr>
          <p:cNvPr id="90" name="Text Box 47">
            <a:extLst>
              <a:ext uri="{FF2B5EF4-FFF2-40B4-BE49-F238E27FC236}">
                <a16:creationId xmlns:a16="http://schemas.microsoft.com/office/drawing/2014/main" id="{1A1AE5CA-7C48-4A4C-8447-F1A76482D61C}"/>
              </a:ext>
            </a:extLst>
          </p:cNvPr>
          <p:cNvSpPr txBox="1">
            <a:spLocks noChangeArrowheads="1"/>
          </p:cNvSpPr>
          <p:nvPr/>
        </p:nvSpPr>
        <p:spPr bwMode="auto">
          <a:xfrm>
            <a:off x="8449056" y="2755849"/>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-16%</a:t>
            </a:r>
          </a:p>
        </p:txBody>
      </p:sp>
      <p:sp>
        <p:nvSpPr>
          <p:cNvPr id="102" name="AutoShape 60">
            <a:extLst>
              <a:ext uri="{FF2B5EF4-FFF2-40B4-BE49-F238E27FC236}">
                <a16:creationId xmlns:a16="http://schemas.microsoft.com/office/drawing/2014/main" id="{DF40B7E6-856D-4DF3-B946-9608D69299D9}"/>
              </a:ext>
            </a:extLst>
          </p:cNvPr>
          <p:cNvSpPr>
            <a:spLocks noChangeArrowheads="1"/>
          </p:cNvSpPr>
          <p:nvPr/>
        </p:nvSpPr>
        <p:spPr bwMode="auto">
          <a:xfrm rot="10800000">
            <a:off x="8668512" y="2517984"/>
            <a:ext cx="228600" cy="283464"/>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04" name="Text Box 47">
            <a:extLst>
              <a:ext uri="{FF2B5EF4-FFF2-40B4-BE49-F238E27FC236}">
                <a16:creationId xmlns:a16="http://schemas.microsoft.com/office/drawing/2014/main" id="{7FF5EFDD-3B6A-48B5-A7F6-1B1605AFAEDC}"/>
              </a:ext>
            </a:extLst>
          </p:cNvPr>
          <p:cNvSpPr txBox="1">
            <a:spLocks noChangeArrowheads="1"/>
          </p:cNvSpPr>
          <p:nvPr/>
        </p:nvSpPr>
        <p:spPr bwMode="auto">
          <a:xfrm>
            <a:off x="8449056" y="4191005"/>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13%</a:t>
            </a:r>
          </a:p>
        </p:txBody>
      </p:sp>
      <p:sp>
        <p:nvSpPr>
          <p:cNvPr id="111" name="AutoShape 60">
            <a:extLst>
              <a:ext uri="{FF2B5EF4-FFF2-40B4-BE49-F238E27FC236}">
                <a16:creationId xmlns:a16="http://schemas.microsoft.com/office/drawing/2014/main" id="{5595EDC0-84F9-4331-A7A8-A1DDC7D2B0B6}"/>
              </a:ext>
            </a:extLst>
          </p:cNvPr>
          <p:cNvSpPr>
            <a:spLocks noChangeArrowheads="1"/>
          </p:cNvSpPr>
          <p:nvPr/>
        </p:nvSpPr>
        <p:spPr bwMode="auto">
          <a:xfrm>
            <a:off x="8668512" y="3898719"/>
            <a:ext cx="228600" cy="283464"/>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5" name="AutoShape 60">
            <a:extLst>
              <a:ext uri="{FF2B5EF4-FFF2-40B4-BE49-F238E27FC236}">
                <a16:creationId xmlns:a16="http://schemas.microsoft.com/office/drawing/2014/main" id="{B7729E4F-CD2D-4519-BB09-E1EA89B26C15}"/>
              </a:ext>
            </a:extLst>
          </p:cNvPr>
          <p:cNvSpPr>
            <a:spLocks noChangeArrowheads="1"/>
          </p:cNvSpPr>
          <p:nvPr/>
        </p:nvSpPr>
        <p:spPr bwMode="auto">
          <a:xfrm rot="2700000">
            <a:off x="8692529" y="3133013"/>
            <a:ext cx="228600" cy="336550"/>
          </a:xfrm>
          <a:prstGeom prst="upArrow">
            <a:avLst>
              <a:gd name="adj1" fmla="val 50000"/>
              <a:gd name="adj2" fmla="val 36806"/>
            </a:avLst>
          </a:prstGeom>
          <a:solidFill>
            <a:srgbClr val="00B050">
              <a:alpha val="95000"/>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
        <p:nvSpPr>
          <p:cNvPr id="119" name="Text Box 47">
            <a:extLst>
              <a:ext uri="{FF2B5EF4-FFF2-40B4-BE49-F238E27FC236}">
                <a16:creationId xmlns:a16="http://schemas.microsoft.com/office/drawing/2014/main" id="{388075D7-F414-45B8-A7AC-F5D1ED1CC140}"/>
              </a:ext>
            </a:extLst>
          </p:cNvPr>
          <p:cNvSpPr txBox="1">
            <a:spLocks noChangeArrowheads="1"/>
          </p:cNvSpPr>
          <p:nvPr/>
        </p:nvSpPr>
        <p:spPr bwMode="auto">
          <a:xfrm>
            <a:off x="8449056" y="3435784"/>
            <a:ext cx="6126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1600" b="0" dirty="0"/>
              <a:t>2%</a:t>
            </a:r>
          </a:p>
        </p:txBody>
      </p:sp>
      <p:sp>
        <p:nvSpPr>
          <p:cNvPr id="122" name="AutoShape 60">
            <a:extLst>
              <a:ext uri="{FF2B5EF4-FFF2-40B4-BE49-F238E27FC236}">
                <a16:creationId xmlns:a16="http://schemas.microsoft.com/office/drawing/2014/main" id="{54B8E842-C45E-45FF-8998-3F3D8E39918D}"/>
              </a:ext>
            </a:extLst>
          </p:cNvPr>
          <p:cNvSpPr>
            <a:spLocks noChangeArrowheads="1"/>
          </p:cNvSpPr>
          <p:nvPr/>
        </p:nvSpPr>
        <p:spPr bwMode="auto">
          <a:xfrm rot="10800000">
            <a:off x="8666301" y="1691640"/>
            <a:ext cx="228600" cy="283464"/>
          </a:xfrm>
          <a:prstGeom prst="upArrow">
            <a:avLst>
              <a:gd name="adj1" fmla="val 50000"/>
              <a:gd name="adj2" fmla="val 36806"/>
            </a:avLst>
          </a:prstGeom>
          <a:solidFill>
            <a:srgbClr val="FF0000">
              <a:alpha val="94901"/>
            </a:srgbClr>
          </a:solidFill>
          <a:ln>
            <a:noFill/>
          </a:ln>
          <a:effectLst/>
          <a:extLst/>
        </p:spPr>
        <p:txBody>
          <a:bodyPr vert="eaVert" wrap="none" anchor="ctr"/>
          <a:lstStyle>
            <a:lvl1pPr>
              <a:defRPr sz="2400" b="1">
                <a:solidFill>
                  <a:schemeClr val="tx1"/>
                </a:solidFill>
                <a:latin typeface="Arial Narrow" panose="020B0606020202030204" pitchFamily="34" charset="0"/>
                <a:ea typeface="ＭＳ Ｐゴシック" panose="020B0600070205080204" pitchFamily="34" charset="-128"/>
              </a:defRPr>
            </a:lvl1pPr>
            <a:lvl2pPr marL="742950" indent="-285750">
              <a:defRPr sz="2400" b="1">
                <a:solidFill>
                  <a:schemeClr val="tx1"/>
                </a:solidFill>
                <a:latin typeface="Arial Narrow" panose="020B0606020202030204" pitchFamily="34" charset="0"/>
                <a:ea typeface="ＭＳ Ｐゴシック" panose="020B0600070205080204" pitchFamily="34" charset="-128"/>
              </a:defRPr>
            </a:lvl2pPr>
            <a:lvl3pPr marL="1143000" indent="-228600">
              <a:defRPr sz="2400" b="1">
                <a:solidFill>
                  <a:schemeClr val="tx1"/>
                </a:solidFill>
                <a:latin typeface="Arial Narrow" panose="020B0606020202030204" pitchFamily="34" charset="0"/>
                <a:ea typeface="ＭＳ Ｐゴシック" panose="020B0600070205080204" pitchFamily="34" charset="-128"/>
              </a:defRPr>
            </a:lvl3pPr>
            <a:lvl4pPr marL="1600200" indent="-228600">
              <a:defRPr sz="2400" b="1">
                <a:solidFill>
                  <a:schemeClr val="tx1"/>
                </a:solidFill>
                <a:latin typeface="Arial Narrow" panose="020B0606020202030204" pitchFamily="34" charset="0"/>
                <a:ea typeface="ＭＳ Ｐゴシック" panose="020B0600070205080204" pitchFamily="34" charset="-128"/>
              </a:defRPr>
            </a:lvl4pPr>
            <a:lvl5pPr marL="2057400" indent="-228600">
              <a:defRPr sz="24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195968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3287" y="1176722"/>
            <a:ext cx="6872052" cy="3908762"/>
          </a:xfrm>
          <a:prstGeom prst="rect">
            <a:avLst/>
          </a:prstGeom>
          <a:solidFill>
            <a:schemeClr val="accent2">
              <a:lumMod val="75000"/>
            </a:schemeClr>
          </a:solidFill>
          <a:ln>
            <a:solidFill>
              <a:schemeClr val="tx2">
                <a:lumMod val="75000"/>
              </a:schemeClr>
            </a:solidFill>
            <a:prstDash val="sysDash"/>
          </a:ln>
        </p:spPr>
        <p:txBody>
          <a:bodyPr wrap="square" rtlCol="0">
            <a:spAutoFit/>
          </a:bodyPr>
          <a:lstStyle/>
          <a:p>
            <a:pPr marL="102870" marR="0" lvl="0" indent="0" algn="ctr" defTabSz="914400" rtl="0" eaLnBrk="1" fontAlgn="base" latinLnBrk="0" hangingPunct="1">
              <a:lnSpc>
                <a:spcPct val="100000"/>
              </a:lnSpc>
              <a:spcBef>
                <a:spcPts val="0"/>
              </a:spcBef>
              <a:spcAft>
                <a:spcPct val="0"/>
              </a:spcAft>
              <a:buClr>
                <a:srgbClr val="F68100"/>
              </a:buClr>
              <a:buSzTx/>
              <a:buFontTx/>
              <a:buNone/>
              <a:tabLst/>
              <a:defRPr/>
            </a:pPr>
            <a:r>
              <a:rPr lang="en-US" sz="9600" dirty="0">
                <a:solidFill>
                  <a:srgbClr val="C00000"/>
                </a:solidFill>
                <a:latin typeface="Arial"/>
              </a:rPr>
              <a:t>1</a:t>
            </a:r>
            <a:r>
              <a:rPr kumimoji="0" lang="en-US" sz="48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4000" b="0" i="0" u="none" strike="noStrike" kern="1200" cap="none" spc="0" normalizeH="0" baseline="0" noProof="0" dirty="0">
                <a:ln>
                  <a:noFill/>
                </a:ln>
                <a:solidFill>
                  <a:srgbClr val="000000"/>
                </a:solidFill>
                <a:effectLst/>
                <a:uLnTx/>
                <a:uFillTx/>
                <a:latin typeface="Arial"/>
                <a:ea typeface="+mn-ea"/>
                <a:cs typeface="Arial" charset="0"/>
              </a:rPr>
              <a:t> </a:t>
            </a:r>
            <a:r>
              <a:rPr kumimoji="0" lang="en-US" sz="7200" b="0" i="0" u="none" strike="noStrike" kern="1200" cap="none" spc="0" normalizeH="0" baseline="0" noProof="0" dirty="0">
                <a:ln>
                  <a:noFill/>
                </a:ln>
                <a:solidFill>
                  <a:srgbClr val="C00000"/>
                </a:solidFill>
                <a:effectLst/>
                <a:uLnTx/>
                <a:uFillTx/>
                <a:latin typeface="Arial"/>
                <a:ea typeface="+mn-ea"/>
                <a:cs typeface="Arial" charset="0"/>
              </a:rPr>
              <a:t>L</a:t>
            </a:r>
            <a:r>
              <a:rPr kumimoji="0" lang="en-US" sz="3600" b="0" i="0" u="none" strike="noStrike" kern="1200" cap="none" spc="0" normalizeH="0" baseline="0" noProof="0" dirty="0">
                <a:ln>
                  <a:noFill/>
                </a:ln>
                <a:solidFill>
                  <a:srgbClr val="000000"/>
                </a:solidFill>
                <a:effectLst/>
                <a:uLnTx/>
                <a:uFillTx/>
                <a:latin typeface="Arial"/>
                <a:ea typeface="+mn-ea"/>
                <a:cs typeface="Arial" charset="0"/>
              </a:rPr>
              <a:t>aunches</a:t>
            </a:r>
            <a:r>
              <a:rPr kumimoji="0" lang="en-US" sz="3600" b="0" i="0" u="none" strike="noStrike" kern="1200" cap="none" spc="0" normalizeH="0" baseline="0" noProof="0" dirty="0">
                <a:ln>
                  <a:noFill/>
                </a:ln>
                <a:solidFill>
                  <a:srgbClr val="C00000"/>
                </a:solidFill>
                <a:effectLst/>
                <a:uLnTx/>
                <a:uFillTx/>
                <a:latin typeface="Arial"/>
                <a:ea typeface="+mn-ea"/>
                <a:cs typeface="Arial" charset="0"/>
              </a:rPr>
              <a:t>:</a:t>
            </a:r>
            <a:r>
              <a:rPr kumimoji="0" lang="en-US" sz="3600" b="0" i="0" u="none" strike="noStrike" kern="1200" cap="none" spc="0" normalizeH="0" baseline="0" noProof="0" dirty="0">
                <a:ln>
                  <a:noFill/>
                </a:ln>
                <a:solidFill>
                  <a:srgbClr val="000000"/>
                </a:solidFill>
                <a:effectLst/>
                <a:uLnTx/>
                <a:uFillTx/>
                <a:latin typeface="Arial"/>
                <a:ea typeface="+mn-ea"/>
                <a:cs typeface="Arial" charset="0"/>
              </a:rPr>
              <a:t> </a:t>
            </a:r>
            <a:r>
              <a:rPr lang="en-US" sz="7200" dirty="0">
                <a:solidFill>
                  <a:srgbClr val="C00000"/>
                </a:solidFill>
                <a:latin typeface="Arial"/>
              </a:rPr>
              <a:t>R</a:t>
            </a:r>
            <a:r>
              <a:rPr kumimoji="0" lang="en-US" sz="4800" b="0" i="0" u="none" strike="noStrike" kern="1200" cap="none" spc="0" normalizeH="0" baseline="0" noProof="0" dirty="0">
                <a:ln>
                  <a:noFill/>
                </a:ln>
                <a:effectLst/>
                <a:uLnTx/>
                <a:uFillTx/>
                <a:latin typeface="Arial"/>
                <a:ea typeface="+mn-ea"/>
                <a:cs typeface="Arial" charset="0"/>
              </a:rPr>
              <a:t>ERA </a:t>
            </a:r>
            <a:r>
              <a:rPr lang="en-US" sz="7200" dirty="0">
                <a:solidFill>
                  <a:srgbClr val="C00000"/>
                </a:solidFill>
                <a:latin typeface="Arial"/>
              </a:rPr>
              <a:t>C</a:t>
            </a:r>
            <a:r>
              <a:rPr kumimoji="0" lang="en-US" sz="4800" b="0" i="0" u="none" strike="noStrike" kern="1200" cap="none" spc="0" normalizeH="0" baseline="0" noProof="0" dirty="0" err="1">
                <a:ln>
                  <a:noFill/>
                </a:ln>
                <a:effectLst/>
                <a:uLnTx/>
                <a:uFillTx/>
                <a:latin typeface="Arial"/>
                <a:ea typeface="+mn-ea"/>
                <a:cs typeface="Arial" charset="0"/>
              </a:rPr>
              <a:t>ontinued</a:t>
            </a:r>
            <a:r>
              <a:rPr kumimoji="0" lang="en-US" sz="4800" b="0" i="0" u="none" strike="noStrike" kern="1200" cap="none" spc="0" normalizeH="0" baseline="0" noProof="0" dirty="0">
                <a:ln>
                  <a:noFill/>
                </a:ln>
                <a:effectLst/>
                <a:uLnTx/>
                <a:uFillTx/>
                <a:latin typeface="Arial"/>
                <a:ea typeface="+mn-ea"/>
                <a:cs typeface="Arial" charset="0"/>
              </a:rPr>
              <a:t> </a:t>
            </a:r>
            <a:r>
              <a:rPr kumimoji="0" lang="en-US" sz="7200" b="0" i="0" u="none" strike="noStrike" kern="1200" cap="none" spc="0" normalizeH="0" baseline="0" noProof="0" dirty="0">
                <a:ln>
                  <a:noFill/>
                </a:ln>
                <a:solidFill>
                  <a:srgbClr val="C00000"/>
                </a:solidFill>
                <a:effectLst/>
                <a:uLnTx/>
                <a:uFillTx/>
                <a:latin typeface="Arial"/>
                <a:ea typeface="+mn-ea"/>
                <a:cs typeface="Arial" charset="0"/>
              </a:rPr>
              <a:t>T</a:t>
            </a:r>
            <a:r>
              <a:rPr kumimoji="0" lang="en-US" sz="4800" b="0" i="0" u="none" strike="noStrike" kern="1200" cap="none" spc="0" normalizeH="0" baseline="0" noProof="0" dirty="0">
                <a:ln>
                  <a:noFill/>
                </a:ln>
                <a:effectLst/>
                <a:uLnTx/>
                <a:uFillTx/>
                <a:latin typeface="Arial"/>
                <a:ea typeface="+mn-ea"/>
                <a:cs typeface="Arial" charset="0"/>
              </a:rPr>
              <a:t>o </a:t>
            </a:r>
            <a:r>
              <a:rPr lang="en-US" sz="7200" dirty="0">
                <a:solidFill>
                  <a:srgbClr val="C00000"/>
                </a:solidFill>
                <a:latin typeface="Arial"/>
              </a:rPr>
              <a:t>I</a:t>
            </a:r>
            <a:r>
              <a:rPr kumimoji="0" lang="en-US" sz="4800" b="0" i="0" u="none" strike="noStrike" kern="1200" cap="none" spc="0" normalizeH="0" baseline="0" noProof="0" dirty="0" err="1">
                <a:ln>
                  <a:noFill/>
                </a:ln>
                <a:effectLst/>
                <a:uLnTx/>
                <a:uFillTx/>
                <a:latin typeface="Arial"/>
                <a:ea typeface="+mn-ea"/>
                <a:cs typeface="Arial" charset="0"/>
              </a:rPr>
              <a:t>mpair</a:t>
            </a:r>
            <a:r>
              <a:rPr kumimoji="0" lang="en-US" sz="4800" b="0" i="0" u="none" strike="noStrike" kern="1200" cap="none" spc="0" normalizeH="0" baseline="0" noProof="0" dirty="0">
                <a:ln>
                  <a:noFill/>
                </a:ln>
                <a:effectLst/>
                <a:uLnTx/>
                <a:uFillTx/>
                <a:latin typeface="Arial"/>
                <a:ea typeface="+mn-ea"/>
                <a:cs typeface="Arial" charset="0"/>
              </a:rPr>
              <a:t> </a:t>
            </a:r>
            <a:r>
              <a:rPr lang="en-US" sz="7200" dirty="0">
                <a:solidFill>
                  <a:srgbClr val="C00000"/>
                </a:solidFill>
                <a:latin typeface="Arial"/>
              </a:rPr>
              <a:t>L</a:t>
            </a:r>
            <a:r>
              <a:rPr kumimoji="0" lang="en-US" sz="4800" b="0" i="0" u="none" strike="noStrike" kern="1200" cap="none" spc="0" normalizeH="0" baseline="0" noProof="0" dirty="0">
                <a:ln>
                  <a:noFill/>
                </a:ln>
                <a:effectLst/>
                <a:uLnTx/>
                <a:uFillTx/>
                <a:latin typeface="Arial"/>
                <a:ea typeface="+mn-ea"/>
                <a:cs typeface="Arial" charset="0"/>
              </a:rPr>
              <a:t>aunches</a:t>
            </a:r>
            <a:r>
              <a:rPr kumimoji="0" lang="en-US" sz="8000" b="0" i="0" u="none" strike="noStrike" kern="1200" cap="none" spc="0" normalizeH="0" baseline="0" noProof="0" dirty="0">
                <a:ln>
                  <a:noFill/>
                </a:ln>
                <a:effectLst/>
                <a:uLnTx/>
                <a:uFillTx/>
                <a:latin typeface="Arial"/>
                <a:ea typeface="+mn-ea"/>
                <a:cs typeface="Arial" charset="0"/>
              </a:rPr>
              <a:t> </a:t>
            </a:r>
            <a:endParaRPr kumimoji="0" lang="en-US" sz="1600" b="0" i="0" u="none" strike="noStrike" kern="1200" cap="none" spc="0" normalizeH="0" baseline="0" noProof="0" dirty="0">
              <a:ln>
                <a:noFill/>
              </a:ln>
              <a:effectLst/>
              <a:uLnTx/>
              <a:uFillTx/>
              <a:latin typeface="Arial"/>
              <a:ea typeface="+mn-ea"/>
              <a:cs typeface="Arial" charset="0"/>
            </a:endParaRPr>
          </a:p>
        </p:txBody>
      </p:sp>
    </p:spTree>
    <p:extLst>
      <p:ext uri="{BB962C8B-B14F-4D97-AF65-F5344CB8AC3E}">
        <p14:creationId xmlns:p14="http://schemas.microsoft.com/office/powerpoint/2010/main" val="87181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63513"/>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a:ea typeface="+mj-ea"/>
              <a:cs typeface="Arial"/>
            </a:endParaRPr>
          </a:p>
        </p:txBody>
      </p:sp>
      <p:graphicFrame>
        <p:nvGraphicFramePr>
          <p:cNvPr id="11" name="Chart 10"/>
          <p:cNvGraphicFramePr/>
          <p:nvPr>
            <p:extLst>
              <p:ext uri="{D42A27DB-BD31-4B8C-83A1-F6EECF244321}">
                <p14:modId xmlns:p14="http://schemas.microsoft.com/office/powerpoint/2010/main" val="3845952203"/>
              </p:ext>
            </p:extLst>
          </p:nvPr>
        </p:nvGraphicFramePr>
        <p:xfrm>
          <a:off x="518160" y="1640114"/>
          <a:ext cx="8869680" cy="446677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a:latin typeface="+mn-lt"/>
              </a:rPr>
              <a:t>Launches continued to be impacted by RERA and were 53% lower than Q2 FY’17</a:t>
            </a:r>
          </a:p>
        </p:txBody>
      </p:sp>
      <p:sp>
        <p:nvSpPr>
          <p:cNvPr id="33" name="TextBox 32"/>
          <p:cNvSpPr txBox="1"/>
          <p:nvPr/>
        </p:nvSpPr>
        <p:spPr>
          <a:xfrm>
            <a:off x="631368" y="1488936"/>
            <a:ext cx="1027527"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lumMod val="95000"/>
                    <a:lumOff val="5000"/>
                  </a:srgbClr>
                </a:solidFill>
                <a:effectLst/>
                <a:uLnTx/>
                <a:uFillTx/>
                <a:latin typeface="Arial"/>
                <a:ea typeface="+mn-ea"/>
                <a:cs typeface="Arial" charset="0"/>
              </a:rPr>
              <a:t># of units</a:t>
            </a:r>
          </a:p>
        </p:txBody>
      </p:sp>
      <p:cxnSp>
        <p:nvCxnSpPr>
          <p:cNvPr id="37" name="Straight Connector 36"/>
          <p:cNvCxnSpPr>
            <a:cxnSpLocks/>
          </p:cNvCxnSpPr>
          <p:nvPr/>
        </p:nvCxnSpPr>
        <p:spPr bwMode="auto">
          <a:xfrm>
            <a:off x="8386490" y="4538638"/>
            <a:ext cx="799832" cy="0"/>
          </a:xfrm>
          <a:prstGeom prst="line">
            <a:avLst/>
          </a:prstGeom>
          <a:solidFill>
            <a:schemeClr val="accent1"/>
          </a:solidFill>
          <a:ln w="9525" cap="flat" cmpd="sng" algn="ctr">
            <a:solidFill>
              <a:srgbClr val="FF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5" name="TextBox 14"/>
          <p:cNvSpPr txBox="1"/>
          <p:nvPr/>
        </p:nvSpPr>
        <p:spPr>
          <a:xfrm>
            <a:off x="986738" y="6306011"/>
            <a:ext cx="7722973"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p:txBody>
      </p:sp>
      <p:cxnSp>
        <p:nvCxnSpPr>
          <p:cNvPr id="21" name="Straight Connector 20"/>
          <p:cNvCxnSpPr>
            <a:cxnSpLocks/>
          </p:cNvCxnSpPr>
          <p:nvPr/>
        </p:nvCxnSpPr>
        <p:spPr bwMode="auto">
          <a:xfrm>
            <a:off x="6091079" y="3646539"/>
            <a:ext cx="3037364" cy="0"/>
          </a:xfrm>
          <a:prstGeom prst="line">
            <a:avLst/>
          </a:prstGeom>
          <a:solidFill>
            <a:schemeClr val="accent1"/>
          </a:solidFill>
          <a:ln w="9525" cap="flat" cmpd="sng" algn="ctr">
            <a:solidFill>
              <a:srgbClr val="FF0000"/>
            </a:solidFill>
            <a:prstDash val="dash"/>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7" name="Down Arrow 25">
            <a:extLst>
              <a:ext uri="{FF2B5EF4-FFF2-40B4-BE49-F238E27FC236}">
                <a16:creationId xmlns:a16="http://schemas.microsoft.com/office/drawing/2014/main" id="{49435359-4AFC-4B52-BAED-728AAB3E3027}"/>
              </a:ext>
            </a:extLst>
          </p:cNvPr>
          <p:cNvSpPr/>
          <p:nvPr/>
        </p:nvSpPr>
        <p:spPr bwMode="auto">
          <a:xfrm>
            <a:off x="8909499" y="3692897"/>
            <a:ext cx="298852" cy="809958"/>
          </a:xfrm>
          <a:prstGeom prst="downArrow">
            <a:avLst/>
          </a:prstGeom>
          <a:solidFill>
            <a:srgbClr val="C00000"/>
          </a:solidFill>
          <a:ln>
            <a:noFill/>
            <a:headEnd type="none" w="lg" len="lg"/>
            <a:tailEnd type="none" w="lg" len="lg"/>
          </a:ln>
          <a:effectLst/>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TextBox 21">
            <a:extLst>
              <a:ext uri="{FF2B5EF4-FFF2-40B4-BE49-F238E27FC236}">
                <a16:creationId xmlns:a16="http://schemas.microsoft.com/office/drawing/2014/main" id="{398BC142-8F48-4738-A941-86234ACCAF9E}"/>
              </a:ext>
            </a:extLst>
          </p:cNvPr>
          <p:cNvSpPr txBox="1"/>
          <p:nvPr/>
        </p:nvSpPr>
        <p:spPr>
          <a:xfrm rot="2250404">
            <a:off x="8177162" y="3846175"/>
            <a:ext cx="716103" cy="276999"/>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charset="0"/>
              </a:rPr>
              <a:t>-25%</a:t>
            </a:r>
          </a:p>
        </p:txBody>
      </p:sp>
      <p:cxnSp>
        <p:nvCxnSpPr>
          <p:cNvPr id="23" name="Straight Arrow Connector 22">
            <a:extLst>
              <a:ext uri="{FF2B5EF4-FFF2-40B4-BE49-F238E27FC236}">
                <a16:creationId xmlns:a16="http://schemas.microsoft.com/office/drawing/2014/main" id="{F9B09861-93DD-4B2D-9A70-B9F26702508C}"/>
              </a:ext>
            </a:extLst>
          </p:cNvPr>
          <p:cNvCxnSpPr>
            <a:cxnSpLocks/>
          </p:cNvCxnSpPr>
          <p:nvPr/>
        </p:nvCxnSpPr>
        <p:spPr bwMode="auto">
          <a:xfrm>
            <a:off x="8316815" y="4011152"/>
            <a:ext cx="285848" cy="207643"/>
          </a:xfrm>
          <a:prstGeom prst="straightConnector1">
            <a:avLst/>
          </a:prstGeom>
          <a:solidFill>
            <a:schemeClr val="accent1"/>
          </a:solidFill>
          <a:ln w="25400" cap="flat" cmpd="sng" algn="ctr">
            <a:solidFill>
              <a:srgbClr val="C00000"/>
            </a:solidFill>
            <a:prstDash val="solid"/>
            <a:round/>
            <a:headEnd type="none" w="lg" len="lg"/>
            <a:tailEnd type="arrow"/>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24" name="TextBox 23">
            <a:extLst>
              <a:ext uri="{FF2B5EF4-FFF2-40B4-BE49-F238E27FC236}">
                <a16:creationId xmlns:a16="http://schemas.microsoft.com/office/drawing/2014/main" id="{EFC66524-4DD7-4EBF-9896-944CD254A1C8}"/>
              </a:ext>
            </a:extLst>
          </p:cNvPr>
          <p:cNvSpPr txBox="1"/>
          <p:nvPr/>
        </p:nvSpPr>
        <p:spPr>
          <a:xfrm>
            <a:off x="9077076" y="3873499"/>
            <a:ext cx="716103" cy="276999"/>
          </a:xfrm>
          <a:prstGeom prst="rect">
            <a:avLst/>
          </a:prstGeom>
          <a:noFill/>
          <a:ln>
            <a:noFill/>
          </a:ln>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rial"/>
                <a:ea typeface="+mn-ea"/>
                <a:cs typeface="Arial" charset="0"/>
              </a:rPr>
              <a:t>- 53%</a:t>
            </a:r>
          </a:p>
        </p:txBody>
      </p:sp>
    </p:spTree>
    <p:extLst>
      <p:ext uri="{BB962C8B-B14F-4D97-AF65-F5344CB8AC3E}">
        <p14:creationId xmlns:p14="http://schemas.microsoft.com/office/powerpoint/2010/main" val="86826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12550262"/>
              </p:ext>
            </p:extLst>
          </p:nvPr>
        </p:nvGraphicFramePr>
        <p:xfrm>
          <a:off x="489465" y="1645219"/>
          <a:ext cx="9318812" cy="40717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itle 18"/>
          <p:cNvSpPr>
            <a:spLocks noGrp="1"/>
          </p:cNvSpPr>
          <p:nvPr>
            <p:ph type="title"/>
          </p:nvPr>
        </p:nvSpPr>
        <p:spPr>
          <a:xfrm>
            <a:off x="504503" y="163513"/>
            <a:ext cx="8991600" cy="831850"/>
          </a:xfrm>
        </p:spPr>
        <p:txBody>
          <a:bodyPr/>
          <a:lstStyle/>
          <a:p>
            <a:r>
              <a:rPr lang="en-US" dirty="0">
                <a:latin typeface="+mn-lt"/>
              </a:rPr>
              <a:t>Except Mumbai &amp; </a:t>
            </a:r>
            <a:r>
              <a:rPr lang="en-US" dirty="0" err="1">
                <a:latin typeface="+mn-lt"/>
              </a:rPr>
              <a:t>Gurugram</a:t>
            </a:r>
            <a:r>
              <a:rPr lang="en-US" dirty="0">
                <a:latin typeface="+mn-lt"/>
              </a:rPr>
              <a:t>, decline in launches was consistent across cities</a:t>
            </a:r>
          </a:p>
        </p:txBody>
      </p:sp>
      <p:sp>
        <p:nvSpPr>
          <p:cNvPr id="2" name="Title 1"/>
          <p:cNvSpPr txBox="1">
            <a:spLocks/>
          </p:cNvSpPr>
          <p:nvPr/>
        </p:nvSpPr>
        <p:spPr>
          <a:xfrm>
            <a:off x="605118" y="289928"/>
            <a:ext cx="8991600" cy="831850"/>
          </a:xfrm>
          <a:prstGeom prst="rect">
            <a:avLst/>
          </a:prstGeom>
        </p:spPr>
        <p:txBody>
          <a:bodyPr anchor="b"/>
          <a:lst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a:lstStyle>
          <a:p>
            <a:endParaRPr lang="en-US" sz="1800" kern="0" dirty="0">
              <a:latin typeface="+mn-lt"/>
            </a:endParaRPr>
          </a:p>
        </p:txBody>
      </p:sp>
      <p:sp>
        <p:nvSpPr>
          <p:cNvPr id="8" name="Content Placeholder 7"/>
          <p:cNvSpPr>
            <a:spLocks noGrp="1"/>
          </p:cNvSpPr>
          <p:nvPr>
            <p:ph idx="1"/>
          </p:nvPr>
        </p:nvSpPr>
        <p:spPr/>
        <p:txBody>
          <a:bodyPr/>
          <a:lstStyle/>
          <a:p>
            <a:pPr marL="0" indent="0">
              <a:buClr>
                <a:srgbClr val="0000FF"/>
              </a:buClr>
            </a:pPr>
            <a:endParaRPr lang="en-US" dirty="0"/>
          </a:p>
          <a:p>
            <a:pPr marL="0" indent="0">
              <a:buClr>
                <a:srgbClr val="0000FF"/>
              </a:buClr>
            </a:pPr>
            <a:endParaRPr lang="en-US" dirty="0"/>
          </a:p>
        </p:txBody>
      </p:sp>
      <p:sp>
        <p:nvSpPr>
          <p:cNvPr id="10" name="TextBox 9"/>
          <p:cNvSpPr txBox="1"/>
          <p:nvPr/>
        </p:nvSpPr>
        <p:spPr>
          <a:xfrm>
            <a:off x="361534" y="2055862"/>
            <a:ext cx="1900454" cy="276999"/>
          </a:xfrm>
          <a:prstGeom prst="rect">
            <a:avLst/>
          </a:prstGeom>
          <a:noFill/>
        </p:spPr>
        <p:txBody>
          <a:bodyPr wrap="square" rtlCol="0">
            <a:spAutoFit/>
          </a:bodyPr>
          <a:lstStyle/>
          <a:p>
            <a:pPr algn="l"/>
            <a:r>
              <a:rPr lang="en-US" sz="1200" b="1" dirty="0">
                <a:latin typeface="+mn-lt"/>
              </a:rPr>
              <a:t># of units</a:t>
            </a:r>
          </a:p>
        </p:txBody>
      </p:sp>
      <p:sp>
        <p:nvSpPr>
          <p:cNvPr id="45" name="TextBox 44"/>
          <p:cNvSpPr txBox="1"/>
          <p:nvPr/>
        </p:nvSpPr>
        <p:spPr>
          <a:xfrm>
            <a:off x="987010" y="6246238"/>
            <a:ext cx="7722973" cy="646331"/>
          </a:xfrm>
          <a:prstGeom prst="rect">
            <a:avLst/>
          </a:prstGeom>
          <a:noFill/>
        </p:spPr>
        <p:txBody>
          <a:bodyPr wrap="square" rtlCol="0">
            <a:spAutoFit/>
          </a:bodyPr>
          <a:lstStyle/>
          <a:p>
            <a:pPr algn="l"/>
            <a:r>
              <a:rPr lang="en-US" sz="900" dirty="0">
                <a:latin typeface="+mn-lt"/>
              </a:rPr>
              <a:t>Notes: * Noida includes Greater Noida and Yamuna Expressway.</a:t>
            </a:r>
          </a:p>
          <a:p>
            <a:pPr algn="l"/>
            <a:r>
              <a:rPr lang="en-US" sz="900" dirty="0">
                <a:latin typeface="+mn-lt"/>
              </a:rPr>
              <a:t>            ** Mumbai includes Navi Mumbai and Thane.</a:t>
            </a:r>
          </a:p>
          <a:p>
            <a:pPr algn="l"/>
            <a:r>
              <a:rPr lang="en-US" sz="900" dirty="0">
                <a:latin typeface="+mn-lt"/>
              </a:rPr>
              <a:t>            ^ Gurugram includes Bhiwadi, </a:t>
            </a:r>
            <a:r>
              <a:rPr lang="en-US" sz="900" dirty="0">
                <a:solidFill>
                  <a:srgbClr val="000000"/>
                </a:solidFill>
              </a:rPr>
              <a:t>Dharuhera</a:t>
            </a:r>
            <a:r>
              <a:rPr lang="en-US" sz="900" dirty="0">
                <a:latin typeface="+mn-lt"/>
              </a:rPr>
              <a:t> and Sohna.</a:t>
            </a:r>
          </a:p>
          <a:p>
            <a:pPr algn="l"/>
            <a:r>
              <a:rPr lang="en-US" sz="900" dirty="0">
                <a:latin typeface="+mn-lt"/>
              </a:rPr>
              <a:t>            Analysis includes apartments and villas across the regions.</a:t>
            </a:r>
          </a:p>
        </p:txBody>
      </p:sp>
    </p:spTree>
    <p:extLst>
      <p:ext uri="{BB962C8B-B14F-4D97-AF65-F5344CB8AC3E}">
        <p14:creationId xmlns:p14="http://schemas.microsoft.com/office/powerpoint/2010/main" val="417450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544291" y="1306905"/>
          <a:ext cx="8904509" cy="52814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latin typeface="+mn-lt"/>
              </a:rPr>
              <a:t>After decline in Q1 FY’18, share of affordable housing again crossed 50% mark in Q2 FY’18</a:t>
            </a:r>
          </a:p>
        </p:txBody>
      </p:sp>
      <p:sp>
        <p:nvSpPr>
          <p:cNvPr id="5" name="TextBox 4"/>
          <p:cNvSpPr txBox="1"/>
          <p:nvPr/>
        </p:nvSpPr>
        <p:spPr>
          <a:xfrm>
            <a:off x="181434" y="1548854"/>
            <a:ext cx="163516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charset="0"/>
              </a:rPr>
              <a:t>% of units </a:t>
            </a:r>
          </a:p>
        </p:txBody>
      </p:sp>
      <p:sp>
        <p:nvSpPr>
          <p:cNvPr id="11" name="TextBox 10"/>
          <p:cNvSpPr txBox="1"/>
          <p:nvPr/>
        </p:nvSpPr>
        <p:spPr>
          <a:xfrm>
            <a:off x="986738" y="6306011"/>
            <a:ext cx="7722973" cy="5078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Notes: * Top 9 Cities are Mumbai (including Navi Mumbai &amp; Thane), Pune, Noida (including Greater Noida &amp; Yamuna Expressway), Gurugram (including </a:t>
            </a:r>
            <a:r>
              <a:rPr kumimoji="0" lang="en-US" sz="900" b="0" i="0" u="none" strike="noStrike" kern="1200" cap="none" spc="0" normalizeH="0" baseline="0" noProof="0" dirty="0" err="1">
                <a:ln>
                  <a:noFill/>
                </a:ln>
                <a:solidFill>
                  <a:srgbClr val="000000"/>
                </a:solidFill>
                <a:effectLst/>
                <a:uLnTx/>
                <a:uFillTx/>
                <a:latin typeface="Arial" charset="0"/>
                <a:ea typeface="+mn-ea"/>
                <a:cs typeface="Arial" charset="0"/>
              </a:rPr>
              <a:t>Bhiwadi</a:t>
            </a: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Dharuhera &amp; Sohna), Bengaluru, Chennai, Hyderabad, Kolkata and Ahmedabad.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charset="0"/>
                <a:ea typeface="+mn-ea"/>
                <a:cs typeface="Arial" charset="0"/>
              </a:rPr>
              <a:t>            Analysis includes apartments and villas across the regions.</a:t>
            </a:r>
          </a:p>
        </p:txBody>
      </p:sp>
      <p:sp>
        <p:nvSpPr>
          <p:cNvPr id="12" name="Rectangle 11"/>
          <p:cNvSpPr/>
          <p:nvPr/>
        </p:nvSpPr>
        <p:spPr bwMode="auto">
          <a:xfrm>
            <a:off x="8290621" y="3431569"/>
            <a:ext cx="479670" cy="1826231"/>
          </a:xfrm>
          <a:prstGeom prst="rect">
            <a:avLst/>
          </a:prstGeom>
          <a:noFill/>
          <a:ln w="9525" cap="flat" cmpd="sng" algn="ctr">
            <a:solidFill>
              <a:srgbClr val="FF0000"/>
            </a:solidFill>
            <a:prstDash val="dash"/>
            <a:round/>
            <a:headEnd type="none" w="lg" len="lg"/>
            <a:tailEnd type="none" w="lg" len="lg"/>
          </a:ln>
          <a:effectLst/>
          <a:extLst/>
        </p:spPr>
        <p:txBody>
          <a:bodyPr vert="horz" wrap="non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65651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1" y="1231800"/>
            <a:ext cx="8558212" cy="2585323"/>
          </a:xfrm>
          <a:prstGeom prst="rect">
            <a:avLst/>
          </a:prstGeom>
          <a:solidFill>
            <a:schemeClr val="accent2">
              <a:lumMod val="75000"/>
            </a:schemeClr>
          </a:solidFill>
          <a:ln>
            <a:solidFill>
              <a:schemeClr val="tx2">
                <a:lumMod val="75000"/>
              </a:schemeClr>
            </a:solidFill>
            <a:prstDash val="sysDash"/>
          </a:ln>
        </p:spPr>
        <p:txBody>
          <a:bodyPr wrap="square" rtlCol="0">
            <a:spAutoFit/>
          </a:bodyPr>
          <a:lstStyle/>
          <a:p>
            <a:pPr>
              <a:spcBef>
                <a:spcPts val="0"/>
              </a:spcBef>
              <a:buClr>
                <a:schemeClr val="accent1"/>
              </a:buClr>
            </a:pPr>
            <a:r>
              <a:rPr lang="en-US" sz="9600" dirty="0">
                <a:solidFill>
                  <a:srgbClr val="C00000"/>
                </a:solidFill>
                <a:latin typeface="+mn-lt"/>
              </a:rPr>
              <a:t>2</a:t>
            </a:r>
            <a:r>
              <a:rPr lang="en-US" sz="4800" dirty="0">
                <a:solidFill>
                  <a:srgbClr val="C00000"/>
                </a:solidFill>
                <a:latin typeface="+mn-lt"/>
              </a:rPr>
              <a:t>……</a:t>
            </a:r>
            <a:r>
              <a:rPr lang="en-US" sz="9600" dirty="0">
                <a:solidFill>
                  <a:srgbClr val="C00000"/>
                </a:solidFill>
                <a:latin typeface="+mn-lt"/>
              </a:rPr>
              <a:t>C</a:t>
            </a:r>
            <a:r>
              <a:rPr lang="en-US" sz="4000" dirty="0">
                <a:latin typeface="+mn-lt"/>
              </a:rPr>
              <a:t>onsumer &amp; </a:t>
            </a:r>
            <a:r>
              <a:rPr lang="en-US" sz="9600" dirty="0">
                <a:solidFill>
                  <a:srgbClr val="C00000"/>
                </a:solidFill>
              </a:rPr>
              <a:t>D</a:t>
            </a:r>
            <a:r>
              <a:rPr lang="en-US" sz="4000" dirty="0"/>
              <a:t>emand</a:t>
            </a:r>
            <a:r>
              <a:rPr lang="en-US" sz="4000" dirty="0">
                <a:latin typeface="+mn-lt"/>
              </a:rPr>
              <a:t> </a:t>
            </a:r>
            <a:r>
              <a:rPr lang="en-US" sz="4000" dirty="0">
                <a:solidFill>
                  <a:srgbClr val="C00000"/>
                </a:solidFill>
                <a:latin typeface="+mn-lt"/>
              </a:rPr>
              <a:t>:</a:t>
            </a:r>
            <a:r>
              <a:rPr lang="en-US" sz="4000" dirty="0">
                <a:latin typeface="+mn-lt"/>
              </a:rPr>
              <a:t> </a:t>
            </a:r>
          </a:p>
          <a:p>
            <a:pPr lvl="0">
              <a:spcBef>
                <a:spcPts val="0"/>
              </a:spcBef>
              <a:buClr>
                <a:srgbClr val="F68100"/>
              </a:buClr>
            </a:pPr>
            <a:r>
              <a:rPr lang="en-US" sz="6600" dirty="0">
                <a:solidFill>
                  <a:srgbClr val="C00000"/>
                </a:solidFill>
                <a:latin typeface="+mn-lt"/>
              </a:rPr>
              <a:t>S</a:t>
            </a:r>
            <a:r>
              <a:rPr lang="en-US" sz="4000" dirty="0">
                <a:solidFill>
                  <a:srgbClr val="000000"/>
                </a:solidFill>
                <a:latin typeface="+mn-lt"/>
              </a:rPr>
              <a:t>ales </a:t>
            </a:r>
            <a:r>
              <a:rPr lang="en-US" sz="6600" dirty="0">
                <a:solidFill>
                  <a:srgbClr val="C00000"/>
                </a:solidFill>
                <a:latin typeface="+mn-lt"/>
              </a:rPr>
              <a:t>M</a:t>
            </a:r>
            <a:r>
              <a:rPr lang="en-US" sz="4000" dirty="0">
                <a:solidFill>
                  <a:srgbClr val="000000"/>
                </a:solidFill>
                <a:latin typeface="+mn-lt"/>
              </a:rPr>
              <a:t>omentum </a:t>
            </a:r>
            <a:r>
              <a:rPr lang="en-US" sz="6600" dirty="0">
                <a:solidFill>
                  <a:srgbClr val="C00000"/>
                </a:solidFill>
                <a:latin typeface="+mn-lt"/>
              </a:rPr>
              <a:t>S</a:t>
            </a:r>
            <a:r>
              <a:rPr lang="en-US" sz="4000" dirty="0">
                <a:solidFill>
                  <a:srgbClr val="000000"/>
                </a:solidFill>
                <a:latin typeface="+mn-lt"/>
              </a:rPr>
              <a:t>ubdued</a:t>
            </a:r>
            <a:endParaRPr lang="en-US" sz="2800" dirty="0">
              <a:solidFill>
                <a:srgbClr val="000000"/>
              </a:solidFill>
              <a:latin typeface="+mn-lt"/>
            </a:endParaRPr>
          </a:p>
        </p:txBody>
      </p:sp>
    </p:spTree>
    <p:extLst>
      <p:ext uri="{BB962C8B-B14F-4D97-AF65-F5344CB8AC3E}">
        <p14:creationId xmlns:p14="http://schemas.microsoft.com/office/powerpoint/2010/main" val="2451481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53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05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vEGksz.vEmxHeRh91uGOQ"/>
</p:tagLst>
</file>

<file path=ppt/theme/theme1.xml><?xml version="1.0" encoding="utf-8"?>
<a:theme xmlns:a="http://schemas.openxmlformats.org/drawingml/2006/main" name="Blank">
  <a:themeElements>
    <a:clrScheme name="Proptiger">
      <a:dk1>
        <a:srgbClr val="000000"/>
      </a:dk1>
      <a:lt1>
        <a:sysClr val="window" lastClr="FFFFFF"/>
      </a:lt1>
      <a:dk2>
        <a:srgbClr val="3E3D2D"/>
      </a:dk2>
      <a:lt2>
        <a:srgbClr val="FFB461"/>
      </a:lt2>
      <a:accent1>
        <a:srgbClr val="F68100"/>
      </a:accent1>
      <a:accent2>
        <a:srgbClr val="FFCB92"/>
      </a:accent2>
      <a:accent3>
        <a:srgbClr val="FFDCB6"/>
      </a:accent3>
      <a:accent4>
        <a:srgbClr val="00B050"/>
      </a:accent4>
      <a:accent5>
        <a:srgbClr val="2BAB2B"/>
      </a:accent5>
      <a:accent6>
        <a:srgbClr val="009900"/>
      </a:accent6>
      <a:hlink>
        <a:srgbClr val="0070C0"/>
      </a:hlink>
      <a:folHlink>
        <a:srgbClr val="7F7F7F"/>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Proptiger">
      <a:dk1>
        <a:srgbClr val="000000"/>
      </a:dk1>
      <a:lt1>
        <a:sysClr val="window" lastClr="FFFFFF"/>
      </a:lt1>
      <a:dk2>
        <a:srgbClr val="3E3D2D"/>
      </a:dk2>
      <a:lt2>
        <a:srgbClr val="FFB461"/>
      </a:lt2>
      <a:accent1>
        <a:srgbClr val="F68100"/>
      </a:accent1>
      <a:accent2>
        <a:srgbClr val="FFCB92"/>
      </a:accent2>
      <a:accent3>
        <a:srgbClr val="FFDCB6"/>
      </a:accent3>
      <a:accent4>
        <a:srgbClr val="00B050"/>
      </a:accent4>
      <a:accent5>
        <a:srgbClr val="2BAB2B"/>
      </a:accent5>
      <a:accent6>
        <a:srgbClr val="009900"/>
      </a:accent6>
      <a:hlink>
        <a:srgbClr val="0070C0"/>
      </a:hlink>
      <a:folHlink>
        <a:srgbClr val="7F7F7F"/>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2413</Words>
  <Application>Microsoft Office PowerPoint</Application>
  <PresentationFormat>A4 Paper (210x297 mm)</PresentationFormat>
  <Paragraphs>424</Paragraphs>
  <Slides>25</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.HelveticaNeueDeskInterface-Regular</vt:lpstr>
      <vt:lpstr>Arial</vt:lpstr>
      <vt:lpstr>Arial Narrow</vt:lpstr>
      <vt:lpstr>Calibri</vt:lpstr>
      <vt:lpstr>Times New Roman</vt:lpstr>
      <vt:lpstr>Wingdings</vt:lpstr>
      <vt:lpstr>Blank</vt:lpstr>
      <vt:lpstr>1_Blank</vt:lpstr>
      <vt:lpstr>PowerPoint Presentation</vt:lpstr>
      <vt:lpstr>Executive Summary</vt:lpstr>
      <vt:lpstr>Residential Landscape: Top-9 cities as of Q2 FY’18</vt:lpstr>
      <vt:lpstr>Despite festival season, most key parameters were in red</vt:lpstr>
      <vt:lpstr>PowerPoint Presentation</vt:lpstr>
      <vt:lpstr>Launches continued to be impacted by RERA and were 53% lower than Q2 FY’17</vt:lpstr>
      <vt:lpstr>Except Mumbai &amp; Gurugram, decline in launches was consistent across cities</vt:lpstr>
      <vt:lpstr>After decline in Q1 FY’18, share of affordable housing again crossed 50% mark in Q2 FY’18</vt:lpstr>
      <vt:lpstr>PowerPoint Presentation</vt:lpstr>
      <vt:lpstr>Sales declined by 18% over the Q2 FY’17 primarily due to slow RERA registration</vt:lpstr>
      <vt:lpstr>Only Gurugram and Mumbai have shown improvement in sales compared to other cities</vt:lpstr>
      <vt:lpstr>Sales of ready to move in units continued to grow unlike reduction in under-construction unit sales</vt:lpstr>
      <vt:lpstr>Even in under-construction units, sales improved in older projects compared to newly launched projects</vt:lpstr>
      <vt:lpstr>&lt; Rs. 50 Lakhs segment continued to play a larger role in sales</vt:lpstr>
      <vt:lpstr>Gurugram tops the charts for sales in &lt; Rs. 25 Lakhs during the quarter owing to successful affordable housing policy</vt:lpstr>
      <vt:lpstr>PowerPoint Presentation</vt:lpstr>
      <vt:lpstr>Inventory overhang at the end of Q2 FY’18 increased to 42 months due to drop in sales during the quarter</vt:lpstr>
      <vt:lpstr>PowerPoint Presentation</vt:lpstr>
      <vt:lpstr>PowerPoint Presentation</vt:lpstr>
      <vt:lpstr>PowerPoint Presentation</vt:lpstr>
      <vt:lpstr>Ahmedabad and Chennai have highest share of ready to move in units in unsold inventory</vt:lpstr>
      <vt:lpstr>PowerPoint Presentation</vt:lpstr>
      <vt:lpstr>PowerPoint Presentation</vt:lpstr>
      <vt:lpstr>Gurugram witnessed a sudden jump in the prices with 13% increase Q-o-Q</vt:lpstr>
      <vt:lpstr>Outlook for Q3 FY’18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
  <dc:description>A4 Blank templ v1.pot</dc:description>
  <cp:lastModifiedBy/>
  <cp:revision>356</cp:revision>
  <dcterms:created xsi:type="dcterms:W3CDTF">2009-08-24T08:42:56Z</dcterms:created>
  <dcterms:modified xsi:type="dcterms:W3CDTF">2017-10-25T08:56:56Z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Reference">
    <vt:lpwstr>BCGTemplateNew</vt:lpwstr>
  </property>
  <property fmtid="{D5CDD505-2E9C-101B-9397-08002B2CF9AE}" pid="4" name="BCG 2007 Template">
    <vt:bool>true</vt:bool>
  </property>
  <property fmtid="{D5CDD505-2E9C-101B-9397-08002B2CF9AE}" pid="5" name="BCG Format Name">
    <vt:lpwstr>BCG Format</vt:lpwstr>
  </property>
</Properties>
</file>